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41" d="100"/>
          <a:sy n="41" d="100"/>
        </p:scale>
        <p:origin x="-13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4D891D9-6270-44A7-929B-3DE94992DB2E}" type="datetimeFigureOut">
              <a:rPr lang="it-IT"/>
              <a:pPr>
                <a:defRPr/>
              </a:pPr>
              <a:t>26/02/2015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615A1C-0792-4F97-8D71-6BB8A14BA3DD}"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24580" name="Segnaposto numero diapositiva 3"/>
          <p:cNvSpPr>
            <a:spLocks noGrp="1"/>
          </p:cNvSpPr>
          <p:nvPr>
            <p:ph type="sldNum" sz="quarter" idx="5"/>
          </p:nvPr>
        </p:nvSpPr>
        <p:spPr bwMode="auto">
          <a:noFill/>
          <a:ln>
            <a:miter lim="800000"/>
            <a:headEnd/>
            <a:tailEnd/>
          </a:ln>
        </p:spPr>
        <p:txBody>
          <a:bodyPr/>
          <a:lstStyle/>
          <a:p>
            <a:fld id="{38898411-6A70-4BF1-A4A0-89E4D16A2B82}" type="slidenum">
              <a:rPr lang="it-IT" altLang="en-US" smtClean="0"/>
              <a:pPr/>
              <a:t>1</a:t>
            </a:fld>
            <a:endParaRPr lang="it-IT"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egnaposto numero diapositiva 3"/>
          <p:cNvSpPr>
            <a:spLocks noGrp="1"/>
          </p:cNvSpPr>
          <p:nvPr>
            <p:ph type="sldNum" sz="quarter" idx="5"/>
          </p:nvPr>
        </p:nvSpPr>
        <p:spPr bwMode="auto">
          <a:noFill/>
          <a:ln>
            <a:miter lim="800000"/>
            <a:headEnd/>
            <a:tailEnd/>
          </a:ln>
        </p:spPr>
        <p:txBody>
          <a:bodyPr/>
          <a:lstStyle/>
          <a:p>
            <a:fld id="{CF7120A0-52C7-4DCD-98CC-57E940298566}" type="slidenum">
              <a:rPr lang="it-IT" altLang="en-US" smtClean="0"/>
              <a:pPr/>
              <a:t>2</a:t>
            </a:fld>
            <a:endParaRPr lang="it-IT"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ttangolo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5" name="Rettangolo 20"/>
          <p:cNvSpPr>
            <a:spLocks noChangeArrowheads="1"/>
          </p:cNvSpPr>
          <p:nvPr/>
        </p:nvSpPr>
        <p:spPr bwMode="white">
          <a:xfrm>
            <a:off x="8991600" y="3175"/>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6" name="Rettangolo 21"/>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7" name="Rettangolo 23"/>
          <p:cNvSpPr>
            <a:spLocks noChangeArrowheads="1"/>
          </p:cNvSpPr>
          <p:nvPr/>
        </p:nvSpPr>
        <p:spPr bwMode="white">
          <a:xfrm>
            <a:off x="0" y="0"/>
            <a:ext cx="9144000" cy="25146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 name="Rettango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Connettore 1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Rettangolo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smtClean="0"/>
              <a:t>Fare clic per modificare lo stile del titolo</a:t>
            </a:r>
            <a:endParaRPr lang="en-US"/>
          </a:p>
        </p:txBody>
      </p:sp>
      <p:sp>
        <p:nvSpPr>
          <p:cNvPr id="15" name="Segnaposto data 27"/>
          <p:cNvSpPr>
            <a:spLocks noGrp="1"/>
          </p:cNvSpPr>
          <p:nvPr>
            <p:ph type="dt" sz="half" idx="10"/>
          </p:nvPr>
        </p:nvSpPr>
        <p:spPr/>
        <p:txBody>
          <a:bodyPr/>
          <a:lstStyle>
            <a:lvl1pPr>
              <a:defRPr smtClean="0"/>
            </a:lvl1pPr>
          </a:lstStyle>
          <a:p>
            <a:pPr>
              <a:defRPr/>
            </a:pPr>
            <a:fld id="{4C3C550F-C849-4094-914E-5093C66DDF44}" type="datetime1">
              <a:rPr lang="it-IT"/>
              <a:pPr>
                <a:defRPr/>
              </a:pPr>
              <a:t>26/02/2015</a:t>
            </a:fld>
            <a:endParaRPr lang="it-IT"/>
          </a:p>
        </p:txBody>
      </p:sp>
      <p:sp>
        <p:nvSpPr>
          <p:cNvPr id="16" name="Segnaposto piè di pagina 16"/>
          <p:cNvSpPr>
            <a:spLocks noGrp="1"/>
          </p:cNvSpPr>
          <p:nvPr>
            <p:ph type="ftr" sz="quarter" idx="11"/>
          </p:nvPr>
        </p:nvSpPr>
        <p:spPr/>
        <p:txBody>
          <a:bodyPr/>
          <a:lstStyle>
            <a:lvl1pPr>
              <a:defRPr smtClean="0"/>
            </a:lvl1pPr>
          </a:lstStyle>
          <a:p>
            <a:pPr>
              <a:defRPr/>
            </a:pPr>
            <a:r>
              <a:rPr lang="it-IT"/>
              <a:t>www.forumlive.net - a cura di Paola Lerza</a:t>
            </a:r>
          </a:p>
        </p:txBody>
      </p:sp>
      <p:sp>
        <p:nvSpPr>
          <p:cNvPr id="17" name="Segnaposto numero diapositiva 28"/>
          <p:cNvSpPr>
            <a:spLocks noGrp="1"/>
          </p:cNvSpPr>
          <p:nvPr>
            <p:ph type="sldNum" sz="quarter" idx="12"/>
          </p:nvPr>
        </p:nvSpPr>
        <p:spPr>
          <a:xfrm>
            <a:off x="4343400" y="2198688"/>
            <a:ext cx="457200" cy="441325"/>
          </a:xfrm>
        </p:spPr>
        <p:txBody>
          <a:bodyPr/>
          <a:lstStyle>
            <a:lvl1pPr>
              <a:defRPr/>
            </a:lvl1pPr>
          </a:lstStyle>
          <a:p>
            <a:pPr>
              <a:defRPr/>
            </a:pPr>
            <a:fld id="{27BF4562-F691-48CD-A338-60FF2C9058F9}" type="slidenum">
              <a:rPr lang="it-IT" altLang="en-US"/>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smtClean="0"/>
            </a:lvl1pPr>
          </a:lstStyle>
          <a:p>
            <a:pPr>
              <a:defRPr/>
            </a:pPr>
            <a:fld id="{BAA08B05-DF8B-45CC-B377-61E99165EF10}" type="datetime1">
              <a:rPr lang="it-IT"/>
              <a:pPr>
                <a:defRPr/>
              </a:pPr>
              <a:t>26/02/2015</a:t>
            </a:fld>
            <a:endParaRPr lang="it-IT"/>
          </a:p>
        </p:txBody>
      </p:sp>
      <p:sp>
        <p:nvSpPr>
          <p:cNvPr id="5" name="Segnaposto piè di pagina 4"/>
          <p:cNvSpPr>
            <a:spLocks noGrp="1"/>
          </p:cNvSpPr>
          <p:nvPr>
            <p:ph type="ftr" sz="quarter" idx="11"/>
          </p:nvPr>
        </p:nvSpPr>
        <p:spPr/>
        <p:txBody>
          <a:bodyPr/>
          <a:lstStyle>
            <a:lvl1pPr>
              <a:defRPr smtClean="0"/>
            </a:lvl1pPr>
          </a:lstStyle>
          <a:p>
            <a:pPr>
              <a:defRPr/>
            </a:pPr>
            <a:r>
              <a:rPr lang="it-IT"/>
              <a:t>www.forumlive.net - a cura di Paola Lerza</a:t>
            </a:r>
          </a:p>
        </p:txBody>
      </p:sp>
      <p:sp>
        <p:nvSpPr>
          <p:cNvPr id="6" name="Segnaposto numero diapositiva 5"/>
          <p:cNvSpPr>
            <a:spLocks noGrp="1"/>
          </p:cNvSpPr>
          <p:nvPr>
            <p:ph type="sldNum" sz="quarter" idx="12"/>
          </p:nvPr>
        </p:nvSpPr>
        <p:spPr/>
        <p:txBody>
          <a:bodyPr/>
          <a:lstStyle>
            <a:lvl1pPr>
              <a:defRPr/>
            </a:lvl1pPr>
          </a:lstStyle>
          <a:p>
            <a:pPr>
              <a:defRPr/>
            </a:pPr>
            <a:fld id="{F24F5EFF-EC58-45B6-B26D-01DCEFD3F01E}" type="slidenum">
              <a:rPr lang="it-IT" altLang="en-US"/>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Pr>
        <a:solidFill>
          <a:schemeClr val="bg2"/>
        </a:solidFill>
        <a:effectLst/>
      </p:bgPr>
    </p:bg>
    <p:spTree>
      <p:nvGrpSpPr>
        <p:cNvPr id="1" name=""/>
        <p:cNvGrpSpPr/>
        <p:nvPr/>
      </p:nvGrpSpPr>
      <p:grpSpPr>
        <a:xfrm>
          <a:off x="0" y="0"/>
          <a:ext cx="0" cy="0"/>
          <a:chOff x="0" y="0"/>
          <a:chExt cx="0" cy="0"/>
        </a:xfrm>
      </p:grpSpPr>
      <p:sp>
        <p:nvSpPr>
          <p:cNvPr id="4" name="Rettangolo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5" name="Rettangolo 20"/>
          <p:cNvSpPr>
            <a:spLocks noChangeArrowheads="1"/>
          </p:cNvSpPr>
          <p:nvPr/>
        </p:nvSpPr>
        <p:spPr bwMode="white">
          <a:xfrm>
            <a:off x="7010400" y="0"/>
            <a:ext cx="21336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6" name="Rettangolo 21"/>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7" name="Rettangolo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8" name="Rettangolo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9" name="Rettangolo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Connettore 1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1" name="Oval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smtClean="0"/>
              <a:t>Fare clic per modificare lo stile del titolo</a:t>
            </a:r>
            <a:endParaRPr lang="en-US"/>
          </a:p>
        </p:txBody>
      </p:sp>
      <p:sp>
        <p:nvSpPr>
          <p:cNvPr id="13" name="Segnaposto numero diapositiva 5"/>
          <p:cNvSpPr>
            <a:spLocks noGrp="1"/>
          </p:cNvSpPr>
          <p:nvPr>
            <p:ph type="sldNum" sz="quarter" idx="10"/>
          </p:nvPr>
        </p:nvSpPr>
        <p:spPr>
          <a:xfrm>
            <a:off x="6915150" y="3009900"/>
            <a:ext cx="457200" cy="441325"/>
          </a:xfrm>
        </p:spPr>
        <p:txBody>
          <a:bodyPr/>
          <a:lstStyle>
            <a:lvl1pPr>
              <a:defRPr/>
            </a:lvl1pPr>
          </a:lstStyle>
          <a:p>
            <a:pPr>
              <a:defRPr/>
            </a:pPr>
            <a:fld id="{4EEE7C3D-A44F-40A0-B08C-72A6B901F230}" type="slidenum">
              <a:rPr lang="it-IT" altLang="en-US"/>
              <a:pPr>
                <a:defRPr/>
              </a:pPr>
              <a:t>‹N›</a:t>
            </a:fld>
            <a:endParaRPr lang="it-IT" altLang="en-US"/>
          </a:p>
        </p:txBody>
      </p:sp>
      <p:sp>
        <p:nvSpPr>
          <p:cNvPr id="14" name="Segnaposto data 3"/>
          <p:cNvSpPr>
            <a:spLocks noGrp="1"/>
          </p:cNvSpPr>
          <p:nvPr>
            <p:ph type="dt" sz="half" idx="11"/>
          </p:nvPr>
        </p:nvSpPr>
        <p:spPr/>
        <p:txBody>
          <a:bodyPr/>
          <a:lstStyle>
            <a:lvl1pPr>
              <a:defRPr smtClean="0"/>
            </a:lvl1pPr>
          </a:lstStyle>
          <a:p>
            <a:pPr>
              <a:defRPr/>
            </a:pPr>
            <a:fld id="{D7426BC2-EF90-4D41-A8CE-2F2147829841}" type="datetime1">
              <a:rPr lang="it-IT"/>
              <a:pPr>
                <a:defRPr/>
              </a:pPr>
              <a:t>26/02/2015</a:t>
            </a:fld>
            <a:endParaRPr lang="it-IT"/>
          </a:p>
        </p:txBody>
      </p:sp>
      <p:sp>
        <p:nvSpPr>
          <p:cNvPr id="15" name="Segnaposto piè di pagina 4"/>
          <p:cNvSpPr>
            <a:spLocks noGrp="1"/>
          </p:cNvSpPr>
          <p:nvPr>
            <p:ph type="ftr" sz="quarter" idx="12"/>
          </p:nvPr>
        </p:nvSpPr>
        <p:spPr/>
        <p:txBody>
          <a:bodyPr/>
          <a:lstStyle>
            <a:lvl1pPr>
              <a:defRPr smtClean="0"/>
            </a:lvl1pPr>
          </a:lstStyle>
          <a:p>
            <a:pPr>
              <a:defRPr/>
            </a:pPr>
            <a:r>
              <a:rPr lang="it-IT"/>
              <a:t>www.forumlive.net - a cura di Paola Lerza</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smtClean="0"/>
              <a:t>Fare clic per modificare lo stile del titolo</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smtClean="0"/>
            </a:lvl1pPr>
          </a:lstStyle>
          <a:p>
            <a:pPr>
              <a:defRPr/>
            </a:pPr>
            <a:fld id="{DC3354C6-82B3-4F32-A8C5-9D127CFBB2C7}" type="datetime1">
              <a:rPr lang="it-IT"/>
              <a:pPr>
                <a:defRPr/>
              </a:pPr>
              <a:t>26/02/2015</a:t>
            </a:fld>
            <a:endParaRPr lang="it-IT"/>
          </a:p>
        </p:txBody>
      </p:sp>
      <p:sp>
        <p:nvSpPr>
          <p:cNvPr id="5" name="Segnaposto piè di pagina 4"/>
          <p:cNvSpPr>
            <a:spLocks noGrp="1"/>
          </p:cNvSpPr>
          <p:nvPr>
            <p:ph type="ftr" sz="quarter" idx="11"/>
          </p:nvPr>
        </p:nvSpPr>
        <p:spPr/>
        <p:txBody>
          <a:bodyPr/>
          <a:lstStyle>
            <a:lvl1pPr>
              <a:defRPr smtClean="0"/>
            </a:lvl1pPr>
          </a:lstStyle>
          <a:p>
            <a:pPr>
              <a:defRPr/>
            </a:pPr>
            <a:r>
              <a:rPr lang="it-IT"/>
              <a:t>www.forumlive.net - a cura di Paola Lerza</a:t>
            </a:r>
          </a:p>
        </p:txBody>
      </p:sp>
      <p:sp>
        <p:nvSpPr>
          <p:cNvPr id="6" name="Segnaposto numero diapositiva 5"/>
          <p:cNvSpPr>
            <a:spLocks noGrp="1"/>
          </p:cNvSpPr>
          <p:nvPr>
            <p:ph type="sldNum" sz="quarter" idx="12"/>
          </p:nvPr>
        </p:nvSpPr>
        <p:spPr>
          <a:xfrm>
            <a:off x="4362450" y="1027113"/>
            <a:ext cx="457200" cy="441325"/>
          </a:xfrm>
        </p:spPr>
        <p:txBody>
          <a:bodyPr/>
          <a:lstStyle>
            <a:lvl1pPr>
              <a:defRPr/>
            </a:lvl1pPr>
          </a:lstStyle>
          <a:p>
            <a:pPr>
              <a:defRPr/>
            </a:pPr>
            <a:fld id="{91591E06-5B2A-4165-9D1B-A4CBF92230A6}" type="slidenum">
              <a:rPr lang="it-IT" altLang="en-US"/>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19"/>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5" name="Rettangolo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6" name="Rettangolo 21"/>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7" name="Rettangolo 23"/>
          <p:cNvSpPr>
            <a:spLocks noChangeArrowheads="1"/>
          </p:cNvSpPr>
          <p:nvPr/>
        </p:nvSpPr>
        <p:spPr bwMode="white">
          <a:xfrm>
            <a:off x="8991600" y="1905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8" name="Rettangolo 24"/>
          <p:cNvSpPr>
            <a:spLocks noChangeArrowheads="1"/>
          </p:cNvSpPr>
          <p:nvPr/>
        </p:nvSpPr>
        <p:spPr bwMode="white">
          <a:xfrm>
            <a:off x="152400" y="2286000"/>
            <a:ext cx="8832850" cy="3048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9" name="Rettangolo 25"/>
          <p:cNvSpPr>
            <a:spLocks noChangeArrowheads="1"/>
          </p:cNvSpPr>
          <p:nvPr/>
        </p:nvSpPr>
        <p:spPr bwMode="auto">
          <a:xfrm>
            <a:off x="155575" y="142875"/>
            <a:ext cx="8832850" cy="2139950"/>
          </a:xfrm>
          <a:prstGeom prst="rect">
            <a:avLst/>
          </a:prstGeom>
          <a:solidFill>
            <a:schemeClr val="accent1"/>
          </a:solidFill>
          <a:ln w="9525" algn="ctr">
            <a:noFill/>
            <a:miter lim="800000"/>
            <a:headEnd/>
            <a:tailEnd/>
          </a:ln>
        </p:spPr>
        <p:txBody>
          <a:bodyPr wrap="none" anchor="ctr"/>
          <a:lstStyle/>
          <a:p>
            <a:pPr eaLnBrk="1" hangingPunct="1">
              <a:defRPr/>
            </a:pPr>
            <a:endParaRPr lang="en-US"/>
          </a:p>
        </p:txBody>
      </p:sp>
      <p:sp>
        <p:nvSpPr>
          <p:cNvPr id="10" name="Rettango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ttangolo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Connettore 1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smtClean="0"/>
              <a:t>Fare clic per modificare lo stile del titolo</a:t>
            </a:r>
            <a:endParaRPr lang="en-US"/>
          </a:p>
        </p:txBody>
      </p:sp>
      <p:sp>
        <p:nvSpPr>
          <p:cNvPr id="15" name="Segnaposto piè di pagina 4"/>
          <p:cNvSpPr>
            <a:spLocks noGrp="1"/>
          </p:cNvSpPr>
          <p:nvPr>
            <p:ph type="ftr" sz="quarter" idx="10"/>
          </p:nvPr>
        </p:nvSpPr>
        <p:spPr/>
        <p:txBody>
          <a:bodyPr/>
          <a:lstStyle>
            <a:lvl1pPr>
              <a:defRPr smtClean="0"/>
            </a:lvl1pPr>
          </a:lstStyle>
          <a:p>
            <a:pPr>
              <a:defRPr/>
            </a:pPr>
            <a:r>
              <a:rPr lang="it-IT"/>
              <a:t>www.forumlive.net - a cura di Paola Lerza</a:t>
            </a:r>
          </a:p>
        </p:txBody>
      </p:sp>
      <p:sp>
        <p:nvSpPr>
          <p:cNvPr id="16" name="Segnaposto data 3"/>
          <p:cNvSpPr>
            <a:spLocks noGrp="1"/>
          </p:cNvSpPr>
          <p:nvPr>
            <p:ph type="dt" sz="half" idx="11"/>
          </p:nvPr>
        </p:nvSpPr>
        <p:spPr/>
        <p:txBody>
          <a:bodyPr/>
          <a:lstStyle>
            <a:lvl1pPr>
              <a:defRPr smtClean="0"/>
            </a:lvl1pPr>
          </a:lstStyle>
          <a:p>
            <a:pPr>
              <a:defRPr/>
            </a:pPr>
            <a:fld id="{D4C4591D-9A11-4BBE-8D3C-2BC7399BF6A6}" type="datetime1">
              <a:rPr lang="it-IT"/>
              <a:pPr>
                <a:defRPr/>
              </a:pPr>
              <a:t>26/02/2015</a:t>
            </a:fld>
            <a:endParaRPr lang="it-IT"/>
          </a:p>
        </p:txBody>
      </p:sp>
      <p:sp>
        <p:nvSpPr>
          <p:cNvPr id="17" name="Segnaposto numero diapositiva 5"/>
          <p:cNvSpPr>
            <a:spLocks noGrp="1"/>
          </p:cNvSpPr>
          <p:nvPr>
            <p:ph type="sldNum" sz="quarter" idx="12"/>
          </p:nvPr>
        </p:nvSpPr>
        <p:spPr>
          <a:xfrm>
            <a:off x="4343400" y="2198688"/>
            <a:ext cx="457200" cy="441325"/>
          </a:xfrm>
        </p:spPr>
        <p:txBody>
          <a:bodyPr/>
          <a:lstStyle>
            <a:lvl1pPr>
              <a:defRPr/>
            </a:lvl1pPr>
          </a:lstStyle>
          <a:p>
            <a:pPr>
              <a:defRPr/>
            </a:pPr>
            <a:fld id="{755184E8-881B-4C5F-A5A0-4F4355313B28}" type="slidenum">
              <a:rPr lang="it-IT" altLang="en-US"/>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Pr>
        <a:solidFill>
          <a:schemeClr val="bg2"/>
        </a:solidFill>
        <a:effectLst/>
      </p:bgPr>
    </p:bg>
    <p:spTree>
      <p:nvGrpSpPr>
        <p:cNvPr id="1" name=""/>
        <p:cNvGrpSpPr/>
        <p:nvPr/>
      </p:nvGrpSpPr>
      <p:grpSpPr>
        <a:xfrm>
          <a:off x="0" y="0"/>
          <a:ext cx="0" cy="0"/>
          <a:chOff x="0" y="0"/>
          <a:chExt cx="0" cy="0"/>
        </a:xfrm>
      </p:grpSpPr>
      <p:sp>
        <p:nvSpPr>
          <p:cNvPr id="5" name="Connettore 1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a:defRPr/>
            </a:pPr>
            <a:endParaRPr lang="it-IT"/>
          </a:p>
        </p:txBody>
      </p:sp>
      <p:sp>
        <p:nvSpPr>
          <p:cNvPr id="2" name="Titolo 1"/>
          <p:cNvSpPr>
            <a:spLocks noGrp="1"/>
          </p:cNvSpPr>
          <p:nvPr>
            <p:ph type="title"/>
          </p:nvPr>
        </p:nvSpPr>
        <p:spPr>
          <a:xfrm>
            <a:off x="301752" y="228600"/>
            <a:ext cx="8534400" cy="758952"/>
          </a:xfrm>
        </p:spPr>
        <p:txBody>
          <a:bodyPr/>
          <a:lstStyle/>
          <a:p>
            <a:r>
              <a:rPr lang="it-IT" smtClean="0"/>
              <a:t>Fare clic per modificare lo stile del titolo</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a:xfrm>
            <a:off x="5791200" y="6410325"/>
            <a:ext cx="3044825" cy="365125"/>
          </a:xfrm>
        </p:spPr>
        <p:txBody>
          <a:bodyPr/>
          <a:lstStyle>
            <a:lvl1pPr>
              <a:defRPr smtClean="0"/>
            </a:lvl1pPr>
          </a:lstStyle>
          <a:p>
            <a:pPr>
              <a:defRPr/>
            </a:pPr>
            <a:fld id="{D44145D2-0CAC-4A95-A2AA-636312496638}" type="datetime1">
              <a:rPr lang="it-IT"/>
              <a:pPr>
                <a:defRPr/>
              </a:pPr>
              <a:t>26/02/2015</a:t>
            </a:fld>
            <a:endParaRPr lang="it-IT"/>
          </a:p>
        </p:txBody>
      </p:sp>
      <p:sp>
        <p:nvSpPr>
          <p:cNvPr id="7" name="Segnaposto piè di pagina 5"/>
          <p:cNvSpPr>
            <a:spLocks noGrp="1"/>
          </p:cNvSpPr>
          <p:nvPr>
            <p:ph type="ftr" sz="quarter" idx="11"/>
          </p:nvPr>
        </p:nvSpPr>
        <p:spPr/>
        <p:txBody>
          <a:bodyPr/>
          <a:lstStyle>
            <a:lvl1pPr>
              <a:defRPr smtClean="0"/>
            </a:lvl1pPr>
          </a:lstStyle>
          <a:p>
            <a:pPr>
              <a:defRPr/>
            </a:pPr>
            <a:r>
              <a:rPr lang="it-IT"/>
              <a:t>www.forumlive.net - a cura di Paola Lerza</a:t>
            </a:r>
          </a:p>
        </p:txBody>
      </p:sp>
      <p:sp>
        <p:nvSpPr>
          <p:cNvPr id="8" name="Segnaposto numero diapositiva 6"/>
          <p:cNvSpPr>
            <a:spLocks noGrp="1"/>
          </p:cNvSpPr>
          <p:nvPr>
            <p:ph type="sldNum" sz="quarter" idx="12"/>
          </p:nvPr>
        </p:nvSpPr>
        <p:spPr/>
        <p:txBody>
          <a:bodyPr/>
          <a:lstStyle>
            <a:lvl1pPr>
              <a:defRPr/>
            </a:lvl1pPr>
          </a:lstStyle>
          <a:p>
            <a:pPr>
              <a:defRPr/>
            </a:pPr>
            <a:fld id="{1B8AA1B0-9EA0-4645-85D6-12C917FEB555}" type="slidenum">
              <a:rPr lang="it-IT" altLang="en-US"/>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Pr>
        <a:solidFill>
          <a:schemeClr val="bg2"/>
        </a:solidFill>
        <a:effectLst/>
      </p:bgPr>
    </p:bg>
    <p:spTree>
      <p:nvGrpSpPr>
        <p:cNvPr id="1" name=""/>
        <p:cNvGrpSpPr/>
        <p:nvPr/>
      </p:nvGrpSpPr>
      <p:grpSpPr>
        <a:xfrm>
          <a:off x="0" y="0"/>
          <a:ext cx="0" cy="0"/>
          <a:chOff x="0" y="0"/>
          <a:chExt cx="0" cy="0"/>
        </a:xfrm>
      </p:grpSpPr>
      <p:sp>
        <p:nvSpPr>
          <p:cNvPr id="7" name="Connettore 1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a:defRPr/>
            </a:pPr>
            <a:endParaRPr lang="it-IT"/>
          </a:p>
        </p:txBody>
      </p:sp>
      <p:sp>
        <p:nvSpPr>
          <p:cNvPr id="8" name="Rettangolo 20"/>
          <p:cNvSpPr>
            <a:spLocks noChangeArrowheads="1"/>
          </p:cNvSpPr>
          <p:nvPr/>
        </p:nvSpPr>
        <p:spPr bwMode="white">
          <a:xfrm>
            <a:off x="0" y="0"/>
            <a:ext cx="9144000" cy="14478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9" name="Rettangolo 21"/>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 name="Rettangolo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1" name="Rettangolo 24"/>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2" name="Rettangolo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ttangolo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Connettore 1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5" name="Rettangolo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6" name="Oval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3" name="Titolo 22"/>
          <p:cNvSpPr>
            <a:spLocks noGrp="1"/>
          </p:cNvSpPr>
          <p:nvPr>
            <p:ph type="title"/>
          </p:nvPr>
        </p:nvSpPr>
        <p:spPr/>
        <p:txBody>
          <a:bodyPr rtlCol="0"/>
          <a:lstStyle/>
          <a:p>
            <a:r>
              <a:rPr lang="it-IT" smtClean="0"/>
              <a:t>Fare clic per modificare lo stile del titolo</a:t>
            </a:r>
            <a:endParaRPr lang="en-US"/>
          </a:p>
        </p:txBody>
      </p:sp>
      <p:sp>
        <p:nvSpPr>
          <p:cNvPr id="18" name="Segnaposto data 6"/>
          <p:cNvSpPr>
            <a:spLocks noGrp="1"/>
          </p:cNvSpPr>
          <p:nvPr>
            <p:ph type="dt" sz="half" idx="10"/>
          </p:nvPr>
        </p:nvSpPr>
        <p:spPr/>
        <p:txBody>
          <a:bodyPr/>
          <a:lstStyle>
            <a:lvl1pPr>
              <a:defRPr smtClean="0"/>
            </a:lvl1pPr>
          </a:lstStyle>
          <a:p>
            <a:pPr>
              <a:defRPr/>
            </a:pPr>
            <a:fld id="{FD0A3655-C85D-4A43-A28D-671B6626C09D}" type="datetime1">
              <a:rPr lang="it-IT"/>
              <a:pPr>
                <a:defRPr/>
              </a:pPr>
              <a:t>26/02/2015</a:t>
            </a:fld>
            <a:endParaRPr lang="it-IT"/>
          </a:p>
        </p:txBody>
      </p:sp>
      <p:sp>
        <p:nvSpPr>
          <p:cNvPr id="19" name="Segnaposto piè di pagina 7"/>
          <p:cNvSpPr>
            <a:spLocks noGrp="1"/>
          </p:cNvSpPr>
          <p:nvPr>
            <p:ph type="ftr" sz="quarter" idx="11"/>
          </p:nvPr>
        </p:nvSpPr>
        <p:spPr>
          <a:xfrm>
            <a:off x="304800" y="6410325"/>
            <a:ext cx="3581400" cy="365125"/>
          </a:xfrm>
        </p:spPr>
        <p:txBody>
          <a:bodyPr/>
          <a:lstStyle>
            <a:lvl1pPr>
              <a:defRPr smtClean="0"/>
            </a:lvl1pPr>
          </a:lstStyle>
          <a:p>
            <a:pPr>
              <a:defRPr/>
            </a:pPr>
            <a:r>
              <a:rPr lang="it-IT"/>
              <a:t>www.forumlive.net - a cura di Paola Lerza</a:t>
            </a:r>
          </a:p>
        </p:txBody>
      </p:sp>
      <p:sp>
        <p:nvSpPr>
          <p:cNvPr id="20" name="Segnaposto numero diapositiva 8"/>
          <p:cNvSpPr>
            <a:spLocks noGrp="1"/>
          </p:cNvSpPr>
          <p:nvPr>
            <p:ph type="sldNum" sz="quarter" idx="12"/>
          </p:nvPr>
        </p:nvSpPr>
        <p:spPr>
          <a:xfrm>
            <a:off x="4343400" y="1042988"/>
            <a:ext cx="457200" cy="441325"/>
          </a:xfrm>
        </p:spPr>
        <p:txBody>
          <a:bodyPr/>
          <a:lstStyle>
            <a:lvl1pPr>
              <a:defRPr/>
            </a:lvl1pPr>
          </a:lstStyle>
          <a:p>
            <a:pPr>
              <a:defRPr/>
            </a:pPr>
            <a:fld id="{FEC4307D-D0F9-46B2-A168-9613CC02C625}" type="slidenum">
              <a:rPr lang="it-IT" altLang="en-US"/>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smtClean="0"/>
            </a:lvl1pPr>
          </a:lstStyle>
          <a:p>
            <a:pPr>
              <a:defRPr/>
            </a:pPr>
            <a:fld id="{FC8C6E3E-BE4E-4097-BD4E-7F1AB47F142B}" type="datetime1">
              <a:rPr lang="it-IT"/>
              <a:pPr>
                <a:defRPr/>
              </a:pPr>
              <a:t>26/02/2015</a:t>
            </a:fld>
            <a:endParaRPr lang="it-IT"/>
          </a:p>
        </p:txBody>
      </p:sp>
      <p:sp>
        <p:nvSpPr>
          <p:cNvPr id="4" name="Segnaposto piè di pagina 3"/>
          <p:cNvSpPr>
            <a:spLocks noGrp="1"/>
          </p:cNvSpPr>
          <p:nvPr>
            <p:ph type="ftr" sz="quarter" idx="11"/>
          </p:nvPr>
        </p:nvSpPr>
        <p:spPr/>
        <p:txBody>
          <a:bodyPr/>
          <a:lstStyle>
            <a:lvl1pPr>
              <a:defRPr smtClean="0"/>
            </a:lvl1pPr>
          </a:lstStyle>
          <a:p>
            <a:pPr>
              <a:defRPr/>
            </a:pPr>
            <a:r>
              <a:rPr lang="it-IT"/>
              <a:t>www.forumlive.net - a cura di Paola Lerza</a:t>
            </a:r>
          </a:p>
        </p:txBody>
      </p:sp>
      <p:sp>
        <p:nvSpPr>
          <p:cNvPr id="5" name="Segnaposto numero diapositiva 4"/>
          <p:cNvSpPr>
            <a:spLocks noGrp="1"/>
          </p:cNvSpPr>
          <p:nvPr>
            <p:ph type="sldNum" sz="quarter" idx="12"/>
          </p:nvPr>
        </p:nvSpPr>
        <p:spPr>
          <a:xfrm>
            <a:off x="4343400" y="1036638"/>
            <a:ext cx="457200" cy="441325"/>
          </a:xfrm>
        </p:spPr>
        <p:txBody>
          <a:bodyPr/>
          <a:lstStyle>
            <a:lvl1pPr>
              <a:defRPr/>
            </a:lvl1pPr>
          </a:lstStyle>
          <a:p>
            <a:pPr>
              <a:defRPr/>
            </a:pPr>
            <a:fld id="{758D8654-3E1B-4F1E-94D7-7D5CE497DE20}" type="slidenum">
              <a:rPr lang="it-IT" altLang="en-US"/>
              <a:pPr>
                <a:defRPr/>
              </a:pPr>
              <a:t>‹N›</a:t>
            </a:fld>
            <a:endParaRPr lang="it-IT"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3" name="Rettangolo 20"/>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4" name="Rettangolo 21"/>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5" name="Rettangolo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6" name="Rettangolo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7" name="Rettangolo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8" name="Segnaposto data 1"/>
          <p:cNvSpPr>
            <a:spLocks noGrp="1"/>
          </p:cNvSpPr>
          <p:nvPr>
            <p:ph type="dt" sz="half" idx="10"/>
          </p:nvPr>
        </p:nvSpPr>
        <p:spPr/>
        <p:txBody>
          <a:bodyPr/>
          <a:lstStyle>
            <a:lvl1pPr>
              <a:defRPr smtClean="0"/>
            </a:lvl1pPr>
          </a:lstStyle>
          <a:p>
            <a:pPr>
              <a:defRPr/>
            </a:pPr>
            <a:fld id="{83805ADE-CB94-45D7-9571-C24A9DF30526}" type="datetime1">
              <a:rPr lang="it-IT"/>
              <a:pPr>
                <a:defRPr/>
              </a:pPr>
              <a:t>26/02/2015</a:t>
            </a:fld>
            <a:endParaRPr lang="it-IT"/>
          </a:p>
        </p:txBody>
      </p:sp>
      <p:sp>
        <p:nvSpPr>
          <p:cNvPr id="9" name="Segnaposto piè di pagina 2"/>
          <p:cNvSpPr>
            <a:spLocks noGrp="1"/>
          </p:cNvSpPr>
          <p:nvPr>
            <p:ph type="ftr" sz="quarter" idx="11"/>
          </p:nvPr>
        </p:nvSpPr>
        <p:spPr/>
        <p:txBody>
          <a:bodyPr/>
          <a:lstStyle>
            <a:lvl1pPr>
              <a:defRPr smtClean="0"/>
            </a:lvl1pPr>
          </a:lstStyle>
          <a:p>
            <a:pPr>
              <a:defRPr/>
            </a:pPr>
            <a:r>
              <a:rPr lang="it-IT"/>
              <a:t>www.forumlive.net - a cura di Paola Lerza</a:t>
            </a:r>
          </a:p>
        </p:txBody>
      </p:sp>
      <p:sp>
        <p:nvSpPr>
          <p:cNvPr id="10" name="Segnaposto numero diapositiva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6CCD61E-5653-4175-BDB6-CE420B137F9F}" type="slidenum">
              <a:rPr lang="it-IT" altLang="en-US"/>
              <a:pPr>
                <a:defRPr/>
              </a:pPr>
              <a:t>‹N›</a:t>
            </a:fld>
            <a:endParaRPr lang="it-IT"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6" name="Rettangolo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7" name="Rettangolo 21"/>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8" name="Rettangolo 23"/>
          <p:cNvSpPr>
            <a:spLocks noChangeArrowheads="1"/>
          </p:cNvSpPr>
          <p:nvPr/>
        </p:nvSpPr>
        <p:spPr bwMode="white">
          <a:xfrm>
            <a:off x="0" y="0"/>
            <a:ext cx="9144000" cy="119063"/>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9" name="Rettangolo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 name="Rettangolo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ttangolo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Connettore 1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Oval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ttangolo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numero diapositiva 6"/>
          <p:cNvSpPr>
            <a:spLocks noGrp="1"/>
          </p:cNvSpPr>
          <p:nvPr>
            <p:ph type="sldNum" sz="quarter" idx="10"/>
          </p:nvPr>
        </p:nvSpPr>
        <p:spPr>
          <a:xfrm>
            <a:off x="1371600" y="312738"/>
            <a:ext cx="457200" cy="441325"/>
          </a:xfrm>
        </p:spPr>
        <p:txBody>
          <a:bodyPr/>
          <a:lstStyle>
            <a:lvl1pPr>
              <a:defRPr/>
            </a:lvl1pPr>
          </a:lstStyle>
          <a:p>
            <a:pPr>
              <a:defRPr/>
            </a:pPr>
            <a:fld id="{528E79C3-2AB1-422D-8ABF-2F7BA9331FDE}" type="slidenum">
              <a:rPr lang="it-IT" altLang="en-US"/>
              <a:pPr>
                <a:defRPr/>
              </a:pPr>
              <a:t>‹N›</a:t>
            </a:fld>
            <a:endParaRPr lang="it-IT" altLang="en-US"/>
          </a:p>
        </p:txBody>
      </p:sp>
      <p:sp>
        <p:nvSpPr>
          <p:cNvPr id="17" name="Segnaposto data 4"/>
          <p:cNvSpPr>
            <a:spLocks noGrp="1"/>
          </p:cNvSpPr>
          <p:nvPr>
            <p:ph type="dt" sz="half" idx="11"/>
          </p:nvPr>
        </p:nvSpPr>
        <p:spPr/>
        <p:txBody>
          <a:bodyPr/>
          <a:lstStyle>
            <a:lvl1pPr>
              <a:defRPr smtClean="0"/>
            </a:lvl1pPr>
          </a:lstStyle>
          <a:p>
            <a:pPr>
              <a:defRPr/>
            </a:pPr>
            <a:fld id="{980FAB03-D072-4AA4-ADB2-C014D8F68C3D}" type="datetime1">
              <a:rPr lang="it-IT"/>
              <a:pPr>
                <a:defRPr/>
              </a:pPr>
              <a:t>26/02/2015</a:t>
            </a:fld>
            <a:endParaRPr lang="it-IT"/>
          </a:p>
        </p:txBody>
      </p:sp>
      <p:sp>
        <p:nvSpPr>
          <p:cNvPr id="18" name="Segnaposto piè di pagina 5"/>
          <p:cNvSpPr>
            <a:spLocks noGrp="1"/>
          </p:cNvSpPr>
          <p:nvPr>
            <p:ph type="ftr" sz="quarter" idx="12"/>
          </p:nvPr>
        </p:nvSpPr>
        <p:spPr>
          <a:xfrm>
            <a:off x="301625" y="6410325"/>
            <a:ext cx="3382963" cy="366713"/>
          </a:xfrm>
        </p:spPr>
        <p:txBody>
          <a:bodyPr/>
          <a:lstStyle>
            <a:lvl1pPr>
              <a:defRPr smtClean="0"/>
            </a:lvl1pPr>
          </a:lstStyle>
          <a:p>
            <a:pPr>
              <a:defRPr/>
            </a:pPr>
            <a:r>
              <a:rPr lang="it-IT"/>
              <a:t>www.forumlive.net - a cura di Paola Lerza</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6" name="Rettangolo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7" name="Rettangolo 21"/>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8" name="Rettangolo 23"/>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9" name="Rettangolo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 name="Rettangolo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ttangolo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ttangolo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Oval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ttangolo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6" name="Segnaposto numero diapositiva 6"/>
          <p:cNvSpPr>
            <a:spLocks noGrp="1"/>
          </p:cNvSpPr>
          <p:nvPr>
            <p:ph type="sldNum" sz="quarter" idx="10"/>
          </p:nvPr>
        </p:nvSpPr>
        <p:spPr>
          <a:xfrm>
            <a:off x="1371600" y="312738"/>
            <a:ext cx="457200" cy="441325"/>
          </a:xfrm>
        </p:spPr>
        <p:txBody>
          <a:bodyPr/>
          <a:lstStyle>
            <a:lvl1pPr>
              <a:defRPr/>
            </a:lvl1pPr>
          </a:lstStyle>
          <a:p>
            <a:pPr>
              <a:defRPr/>
            </a:pPr>
            <a:fld id="{E5F01443-B776-438E-B8F9-ED4FC96CE466}" type="slidenum">
              <a:rPr lang="it-IT" altLang="en-US"/>
              <a:pPr>
                <a:defRPr/>
              </a:pPr>
              <a:t>‹N›</a:t>
            </a:fld>
            <a:endParaRPr lang="it-IT" altLang="en-US"/>
          </a:p>
        </p:txBody>
      </p:sp>
      <p:sp>
        <p:nvSpPr>
          <p:cNvPr id="17" name="Segnaposto data 4"/>
          <p:cNvSpPr>
            <a:spLocks noGrp="1"/>
          </p:cNvSpPr>
          <p:nvPr>
            <p:ph type="dt" sz="half" idx="11"/>
          </p:nvPr>
        </p:nvSpPr>
        <p:spPr>
          <a:xfrm>
            <a:off x="5788025" y="6405563"/>
            <a:ext cx="3044825" cy="365125"/>
          </a:xfrm>
        </p:spPr>
        <p:txBody>
          <a:bodyPr/>
          <a:lstStyle>
            <a:lvl1pPr>
              <a:defRPr smtClean="0"/>
            </a:lvl1pPr>
          </a:lstStyle>
          <a:p>
            <a:pPr>
              <a:defRPr/>
            </a:pPr>
            <a:fld id="{09E66859-730A-4C7C-AFD7-48AB0B1875BB}" type="datetime1">
              <a:rPr lang="it-IT"/>
              <a:pPr>
                <a:defRPr/>
              </a:pPr>
              <a:t>26/02/2015</a:t>
            </a:fld>
            <a:endParaRPr lang="it-IT"/>
          </a:p>
        </p:txBody>
      </p:sp>
      <p:sp>
        <p:nvSpPr>
          <p:cNvPr id="18" name="Segnaposto piè di pagina 5"/>
          <p:cNvSpPr>
            <a:spLocks noGrp="1"/>
          </p:cNvSpPr>
          <p:nvPr>
            <p:ph type="ftr" sz="quarter" idx="12"/>
          </p:nvPr>
        </p:nvSpPr>
        <p:spPr>
          <a:xfrm>
            <a:off x="301625" y="6410325"/>
            <a:ext cx="3584575" cy="366713"/>
          </a:xfrm>
        </p:spPr>
        <p:txBody>
          <a:bodyPr/>
          <a:lstStyle>
            <a:lvl1pPr>
              <a:defRPr smtClean="0"/>
            </a:lvl1pPr>
          </a:lstStyle>
          <a:p>
            <a:pPr>
              <a:defRPr/>
            </a:pPr>
            <a:r>
              <a:rPr lang="it-IT"/>
              <a:t>www.forumlive.net - a cura di Paola Lerza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ttangolo 16"/>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27" name="Rettangolo 15"/>
          <p:cNvSpPr>
            <a:spLocks noChangeArrowheads="1"/>
          </p:cNvSpPr>
          <p:nvPr/>
        </p:nvSpPr>
        <p:spPr bwMode="white">
          <a:xfrm>
            <a:off x="0" y="0"/>
            <a:ext cx="9144000" cy="1393825"/>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28" name="Rettangolo 17"/>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1029" name="Rettangolo 18"/>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defRPr/>
            </a:pPr>
            <a:endParaRPr lang="en-US"/>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Segnaposto data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latin typeface="Arial" charset="0"/>
                <a:cs typeface="Arial" charset="0"/>
              </a:defRPr>
            </a:lvl1pPr>
          </a:lstStyle>
          <a:p>
            <a:pPr>
              <a:defRPr/>
            </a:pPr>
            <a:fld id="{9E73DEBC-F6C8-4D6D-BFA2-639A103F6385}" type="datetime1">
              <a:rPr lang="it-IT"/>
              <a:pPr>
                <a:defRPr/>
              </a:pPr>
              <a:t>26/02/2015</a:t>
            </a:fld>
            <a:endParaRPr lang="it-IT"/>
          </a:p>
        </p:txBody>
      </p:sp>
      <p:sp>
        <p:nvSpPr>
          <p:cNvPr id="3" name="Segnaposto piè di pagina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smtClean="0">
                <a:solidFill>
                  <a:srgbClr val="FFFFFF"/>
                </a:solidFill>
                <a:latin typeface="Arial" charset="0"/>
                <a:cs typeface="Arial" charset="0"/>
              </a:defRPr>
            </a:lvl1pPr>
          </a:lstStyle>
          <a:p>
            <a:pPr>
              <a:defRPr/>
            </a:pPr>
            <a:r>
              <a:rPr lang="it-IT"/>
              <a:t>www.forumlive.net - a cura di Paola Lerza</a:t>
            </a:r>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egnaposto numero diapositiva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5D9BB1"/>
                </a:solidFill>
              </a:defRPr>
            </a:lvl1pPr>
          </a:lstStyle>
          <a:p>
            <a:pPr>
              <a:defRPr/>
            </a:pPr>
            <a:fld id="{14F10B1F-34F8-44CA-9954-352977408C98}" type="slidenum">
              <a:rPr lang="it-IT" altLang="en-US"/>
              <a:pPr>
                <a:defRPr/>
              </a:pPr>
              <a:t>‹N›</a:t>
            </a:fld>
            <a:endParaRPr lang="it-IT" altLang="en-US"/>
          </a:p>
        </p:txBody>
      </p:sp>
      <p:sp>
        <p:nvSpPr>
          <p:cNvPr id="1038"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en-US" smtClean="0"/>
              <a:t>Fare clic per modificare lo stile del titolo</a:t>
            </a:r>
            <a:endParaRPr lang="en-US" altLang="en-US" smtClean="0"/>
          </a:p>
        </p:txBody>
      </p:sp>
      <p:sp>
        <p:nvSpPr>
          <p:cNvPr id="1039"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en-US" smtClean="0"/>
              <a:t>Fare clic per modificare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sldNum="0" hdr="0" dt="0"/>
  <p:txStyles>
    <p:titleStyle>
      <a:lvl1pPr algn="ctr" rtl="0" eaLnBrk="0" fontAlgn="base" hangingPunct="0">
        <a:spcBef>
          <a:spcPct val="0"/>
        </a:spcBef>
        <a:spcAft>
          <a:spcPct val="0"/>
        </a:spcAft>
        <a:defRPr sz="3300" kern="1200">
          <a:solidFill>
            <a:srgbClr val="5D9BB1"/>
          </a:solidFill>
          <a:latin typeface="+mj-lt"/>
          <a:ea typeface="+mj-ea"/>
          <a:cs typeface="+mj-cs"/>
        </a:defRPr>
      </a:lvl1pPr>
      <a:lvl2pPr algn="ctr" rtl="0" eaLnBrk="0" fontAlgn="base" hangingPunct="0">
        <a:spcBef>
          <a:spcPct val="0"/>
        </a:spcBef>
        <a:spcAft>
          <a:spcPct val="0"/>
        </a:spcAft>
        <a:defRPr sz="3300">
          <a:solidFill>
            <a:srgbClr val="5D9BB1"/>
          </a:solidFill>
          <a:latin typeface="Georgia" pitchFamily="18" charset="0"/>
        </a:defRPr>
      </a:lvl2pPr>
      <a:lvl3pPr algn="ctr" rtl="0" eaLnBrk="0" fontAlgn="base" hangingPunct="0">
        <a:spcBef>
          <a:spcPct val="0"/>
        </a:spcBef>
        <a:spcAft>
          <a:spcPct val="0"/>
        </a:spcAft>
        <a:defRPr sz="3300">
          <a:solidFill>
            <a:srgbClr val="5D9BB1"/>
          </a:solidFill>
          <a:latin typeface="Georgia" pitchFamily="18" charset="0"/>
        </a:defRPr>
      </a:lvl3pPr>
      <a:lvl4pPr algn="ctr" rtl="0" eaLnBrk="0" fontAlgn="base" hangingPunct="0">
        <a:spcBef>
          <a:spcPct val="0"/>
        </a:spcBef>
        <a:spcAft>
          <a:spcPct val="0"/>
        </a:spcAft>
        <a:defRPr sz="3300">
          <a:solidFill>
            <a:srgbClr val="5D9BB1"/>
          </a:solidFill>
          <a:latin typeface="Georgia" pitchFamily="18" charset="0"/>
        </a:defRPr>
      </a:lvl4pPr>
      <a:lvl5pPr algn="ctr" rtl="0" eaLnBrk="0" fontAlgn="base" hangingPunct="0">
        <a:spcBef>
          <a:spcPct val="0"/>
        </a:spcBef>
        <a:spcAft>
          <a:spcPct val="0"/>
        </a:spcAft>
        <a:defRPr sz="3300">
          <a:solidFill>
            <a:srgbClr val="5D9BB1"/>
          </a:solidFill>
          <a:latin typeface="Georgia" pitchFamily="18" charset="0"/>
        </a:defRPr>
      </a:lvl5pPr>
      <a:lvl6pPr marL="457200" algn="ctr" rtl="0" fontAlgn="base">
        <a:spcBef>
          <a:spcPct val="0"/>
        </a:spcBef>
        <a:spcAft>
          <a:spcPct val="0"/>
        </a:spcAft>
        <a:defRPr sz="3300">
          <a:solidFill>
            <a:srgbClr val="5D9BB1"/>
          </a:solidFill>
          <a:latin typeface="Georgia" pitchFamily="18" charset="0"/>
        </a:defRPr>
      </a:lvl6pPr>
      <a:lvl7pPr marL="914400" algn="ctr" rtl="0" fontAlgn="base">
        <a:spcBef>
          <a:spcPct val="0"/>
        </a:spcBef>
        <a:spcAft>
          <a:spcPct val="0"/>
        </a:spcAft>
        <a:defRPr sz="3300">
          <a:solidFill>
            <a:srgbClr val="5D9BB1"/>
          </a:solidFill>
          <a:latin typeface="Georgia" pitchFamily="18" charset="0"/>
        </a:defRPr>
      </a:lvl7pPr>
      <a:lvl8pPr marL="1371600" algn="ctr" rtl="0" fontAlgn="base">
        <a:spcBef>
          <a:spcPct val="0"/>
        </a:spcBef>
        <a:spcAft>
          <a:spcPct val="0"/>
        </a:spcAft>
        <a:defRPr sz="3300">
          <a:solidFill>
            <a:srgbClr val="5D9BB1"/>
          </a:solidFill>
          <a:latin typeface="Georgia" pitchFamily="18" charset="0"/>
        </a:defRPr>
      </a:lvl8pPr>
      <a:lvl9pPr marL="1828800" algn="ctr" rtl="0" fontAlgn="base">
        <a:spcBef>
          <a:spcPct val="0"/>
        </a:spcBef>
        <a:spcAft>
          <a:spcPct val="0"/>
        </a:spcAft>
        <a:defRPr sz="3300">
          <a:solidFill>
            <a:srgbClr val="5D9BB1"/>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6BB1C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585C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E6BC9"/>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jpe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1"/>
          <p:cNvSpPr txBox="1">
            <a:spLocks noChangeArrowheads="1"/>
          </p:cNvSpPr>
          <p:nvPr/>
        </p:nvSpPr>
        <p:spPr bwMode="auto">
          <a:xfrm>
            <a:off x="900113" y="765175"/>
            <a:ext cx="7127875" cy="1384300"/>
          </a:xfrm>
          <a:prstGeom prst="rect">
            <a:avLst/>
          </a:prstGeom>
          <a:noFill/>
          <a:ln w="9525">
            <a:noFill/>
            <a:miter lim="800000"/>
            <a:headEnd/>
            <a:tailEnd/>
          </a:ln>
        </p:spPr>
        <p:txBody>
          <a:bodyPr>
            <a:spAutoFit/>
          </a:bodyPr>
          <a:lstStyle/>
          <a:p>
            <a:pPr algn="ctr" eaLnBrk="1" hangingPunct="1"/>
            <a:r>
              <a:rPr lang="it-IT" altLang="en-US" sz="2800">
                <a:solidFill>
                  <a:srgbClr val="FF0000"/>
                </a:solidFill>
                <a:latin typeface="Aharoni" pitchFamily="2" charset="-79"/>
                <a:cs typeface="Aharoni" pitchFamily="2" charset="-79"/>
              </a:rPr>
              <a:t>THE MYTH OF THE MINOTAUR, </a:t>
            </a:r>
          </a:p>
          <a:p>
            <a:pPr algn="ctr" eaLnBrk="1" hangingPunct="1"/>
            <a:r>
              <a:rPr lang="it-IT" altLang="en-US" sz="2800">
                <a:solidFill>
                  <a:srgbClr val="FF0000"/>
                </a:solidFill>
                <a:latin typeface="Aharoni" pitchFamily="2" charset="-79"/>
                <a:cs typeface="Aharoni" pitchFamily="2" charset="-79"/>
              </a:rPr>
              <a:t>DAEDALUS AND ICARUS</a:t>
            </a:r>
          </a:p>
          <a:p>
            <a:pPr algn="ctr" eaLnBrk="1" hangingPunct="1"/>
            <a:r>
              <a:rPr lang="it-IT" altLang="en-US" sz="2800">
                <a:solidFill>
                  <a:srgbClr val="FF0000"/>
                </a:solidFill>
                <a:latin typeface="Aharoni" pitchFamily="2" charset="-79"/>
                <a:cs typeface="Aharoni" pitchFamily="2" charset="-79"/>
              </a:rPr>
              <a:t> IS IMPORTANT BECAUSE OF:</a:t>
            </a:r>
          </a:p>
        </p:txBody>
      </p:sp>
      <p:sp>
        <p:nvSpPr>
          <p:cNvPr id="13315" name="CasellaDiTesto 2"/>
          <p:cNvSpPr txBox="1">
            <a:spLocks noChangeArrowheads="1"/>
          </p:cNvSpPr>
          <p:nvPr/>
        </p:nvSpPr>
        <p:spPr bwMode="auto">
          <a:xfrm>
            <a:off x="827088" y="2492375"/>
            <a:ext cx="7632700" cy="3694113"/>
          </a:xfrm>
          <a:prstGeom prst="rect">
            <a:avLst/>
          </a:prstGeom>
          <a:noFill/>
          <a:ln w="9525">
            <a:noFill/>
            <a:miter lim="800000"/>
            <a:headEnd/>
            <a:tailEnd/>
          </a:ln>
        </p:spPr>
        <p:txBody>
          <a:bodyPr>
            <a:spAutoFit/>
          </a:bodyPr>
          <a:lstStyle/>
          <a:p>
            <a:pPr eaLnBrk="1" hangingPunct="1">
              <a:buFont typeface="Wingdings" pitchFamily="2" charset="2"/>
              <a:buChar char="Ø"/>
            </a:pPr>
            <a:r>
              <a:rPr lang="it-IT" altLang="en-US" sz="2400" dirty="0">
                <a:solidFill>
                  <a:srgbClr val="0070C0"/>
                </a:solidFill>
                <a:latin typeface="Comic Sans MS" pitchFamily="66" charset="0"/>
              </a:rPr>
              <a:t>The </a:t>
            </a:r>
            <a:r>
              <a:rPr lang="it-IT" altLang="en-US" sz="2400" dirty="0" err="1">
                <a:solidFill>
                  <a:srgbClr val="0070C0"/>
                </a:solidFill>
                <a:latin typeface="Comic Sans MS" pitchFamily="66" charset="0"/>
              </a:rPr>
              <a:t>role</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the </a:t>
            </a:r>
            <a:r>
              <a:rPr lang="it-IT" altLang="en-US" sz="2400" dirty="0" err="1">
                <a:solidFill>
                  <a:srgbClr val="0070C0"/>
                </a:solidFill>
                <a:latin typeface="Comic Sans MS" pitchFamily="66" charset="0"/>
              </a:rPr>
              <a:t>isle</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Crete in the </a:t>
            </a:r>
            <a:r>
              <a:rPr lang="it-IT" altLang="en-US" sz="2400" dirty="0" err="1">
                <a:solidFill>
                  <a:srgbClr val="0070C0"/>
                </a:solidFill>
                <a:latin typeface="Comic Sans MS" pitchFamily="66" charset="0"/>
              </a:rPr>
              <a:t>Mediterranean</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sea</a:t>
            </a:r>
            <a:r>
              <a:rPr lang="it-IT" altLang="en-US" sz="2400" dirty="0">
                <a:solidFill>
                  <a:srgbClr val="0070C0"/>
                </a:solidFill>
                <a:latin typeface="Comic Sans MS" pitchFamily="66" charset="0"/>
              </a:rPr>
              <a:t> in the 3rd-2nd </a:t>
            </a:r>
            <a:r>
              <a:rPr lang="it-IT" altLang="en-US" sz="2400" dirty="0" err="1">
                <a:solidFill>
                  <a:srgbClr val="0070C0"/>
                </a:solidFill>
                <a:latin typeface="Comic Sans MS" pitchFamily="66" charset="0"/>
              </a:rPr>
              <a:t>millennium</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B.C</a:t>
            </a:r>
            <a:r>
              <a:rPr lang="it-IT" altLang="en-US" sz="2400" dirty="0">
                <a:solidFill>
                  <a:srgbClr val="0070C0"/>
                </a:solidFill>
                <a:latin typeface="Comic Sans MS" pitchFamily="66" charset="0"/>
              </a:rPr>
              <a:t>.</a:t>
            </a:r>
          </a:p>
          <a:p>
            <a:pPr eaLnBrk="1" hangingPunct="1">
              <a:buFont typeface="Wingdings" pitchFamily="2" charset="2"/>
              <a:buChar char="Ø"/>
            </a:pPr>
            <a:r>
              <a:rPr lang="it-IT" altLang="en-US" sz="2400" dirty="0">
                <a:solidFill>
                  <a:srgbClr val="0070C0"/>
                </a:solidFill>
                <a:latin typeface="Comic Sans MS" pitchFamily="66" charset="0"/>
              </a:rPr>
              <a:t>The </a:t>
            </a:r>
            <a:r>
              <a:rPr lang="it-IT" altLang="en-US" sz="2400" dirty="0" err="1">
                <a:solidFill>
                  <a:srgbClr val="0070C0"/>
                </a:solidFill>
                <a:latin typeface="Comic Sans MS" pitchFamily="66" charset="0"/>
              </a:rPr>
              <a:t>theme</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the </a:t>
            </a:r>
            <a:r>
              <a:rPr lang="it-IT" altLang="en-US" sz="2400" dirty="0" err="1">
                <a:solidFill>
                  <a:srgbClr val="0070C0"/>
                </a:solidFill>
                <a:latin typeface="Comic Sans MS" pitchFamily="66" charset="0"/>
              </a:rPr>
              <a:t>labyrinth</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as</a:t>
            </a:r>
            <a:r>
              <a:rPr lang="it-IT" altLang="en-US" sz="2400" dirty="0">
                <a:solidFill>
                  <a:srgbClr val="0070C0"/>
                </a:solidFill>
                <a:latin typeface="Comic Sans MS" pitchFamily="66" charset="0"/>
              </a:rPr>
              <a:t> a </a:t>
            </a:r>
            <a:r>
              <a:rPr lang="it-IT" altLang="en-US" sz="2400" dirty="0" err="1">
                <a:solidFill>
                  <a:srgbClr val="0070C0"/>
                </a:solidFill>
                <a:latin typeface="Comic Sans MS" pitchFamily="66" charset="0"/>
              </a:rPr>
              <a:t>symbol</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the </a:t>
            </a:r>
            <a:r>
              <a:rPr lang="it-IT" altLang="en-US" sz="2400" dirty="0" err="1">
                <a:solidFill>
                  <a:srgbClr val="0070C0"/>
                </a:solidFill>
                <a:latin typeface="Comic Sans MS" pitchFamily="66" charset="0"/>
              </a:rPr>
              <a:t>difficulties</a:t>
            </a:r>
            <a:r>
              <a:rPr lang="it-IT" altLang="en-US" sz="2400" dirty="0">
                <a:solidFill>
                  <a:srgbClr val="0070C0"/>
                </a:solidFill>
                <a:latin typeface="Comic Sans MS" pitchFamily="66" charset="0"/>
              </a:rPr>
              <a:t> and </a:t>
            </a:r>
            <a:r>
              <a:rPr lang="it-IT" altLang="en-US" sz="2400" dirty="0" err="1">
                <a:solidFill>
                  <a:srgbClr val="0070C0"/>
                </a:solidFill>
                <a:latin typeface="Comic Sans MS" pitchFamily="66" charset="0"/>
              </a:rPr>
              <a:t>troubles</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life</a:t>
            </a:r>
          </a:p>
          <a:p>
            <a:pPr eaLnBrk="1" hangingPunct="1">
              <a:buFont typeface="Wingdings" pitchFamily="2" charset="2"/>
              <a:buChar char="Ø"/>
            </a:pPr>
            <a:r>
              <a:rPr lang="it-IT" altLang="en-US" sz="2400" dirty="0" err="1">
                <a:solidFill>
                  <a:srgbClr val="0070C0"/>
                </a:solidFill>
                <a:latin typeface="Comic Sans MS" pitchFamily="66" charset="0"/>
              </a:rPr>
              <a:t>Ariadne</a:t>
            </a:r>
            <a:r>
              <a:rPr lang="it-IT" altLang="en-US" sz="2400" dirty="0">
                <a:solidFill>
                  <a:srgbClr val="0070C0"/>
                </a:solidFill>
                <a:latin typeface="Comic Sans MS" pitchFamily="66" charset="0"/>
              </a:rPr>
              <a:t>’s </a:t>
            </a:r>
            <a:r>
              <a:rPr lang="it-IT" altLang="en-US" sz="2400" dirty="0" err="1">
                <a:solidFill>
                  <a:srgbClr val="0070C0"/>
                </a:solidFill>
                <a:latin typeface="Comic Sans MS" pitchFamily="66" charset="0"/>
              </a:rPr>
              <a:t>thread</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as</a:t>
            </a:r>
            <a:r>
              <a:rPr lang="it-IT" altLang="en-US" sz="2400" dirty="0">
                <a:solidFill>
                  <a:srgbClr val="0070C0"/>
                </a:solidFill>
                <a:latin typeface="Comic Sans MS" pitchFamily="66" charset="0"/>
              </a:rPr>
              <a:t> a </a:t>
            </a:r>
            <a:r>
              <a:rPr lang="it-IT" altLang="en-US" sz="2400" dirty="0" err="1">
                <a:solidFill>
                  <a:srgbClr val="0070C0"/>
                </a:solidFill>
                <a:latin typeface="Comic Sans MS" pitchFamily="66" charset="0"/>
              </a:rPr>
              <a:t>symbol</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safety</a:t>
            </a:r>
            <a:endParaRPr lang="it-IT" altLang="en-US" sz="2400" dirty="0">
              <a:solidFill>
                <a:srgbClr val="0070C0"/>
              </a:solidFill>
              <a:latin typeface="Comic Sans MS" pitchFamily="66" charset="0"/>
            </a:endParaRPr>
          </a:p>
          <a:p>
            <a:pPr eaLnBrk="1" hangingPunct="1">
              <a:buFont typeface="Wingdings" pitchFamily="2" charset="2"/>
              <a:buChar char="Ø"/>
            </a:pPr>
            <a:r>
              <a:rPr lang="it-IT" altLang="en-US" sz="2400" dirty="0" err="1">
                <a:solidFill>
                  <a:srgbClr val="0070C0"/>
                </a:solidFill>
                <a:latin typeface="Comic Sans MS" pitchFamily="66" charset="0"/>
              </a:rPr>
              <a:t>Daedalus</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as</a:t>
            </a:r>
            <a:r>
              <a:rPr lang="it-IT" altLang="en-US" sz="2400" dirty="0">
                <a:solidFill>
                  <a:srgbClr val="0070C0"/>
                </a:solidFill>
                <a:latin typeface="Comic Sans MS" pitchFamily="66" charset="0"/>
              </a:rPr>
              <a:t> a </a:t>
            </a:r>
            <a:r>
              <a:rPr lang="it-IT" altLang="en-US" sz="2400" dirty="0" err="1">
                <a:solidFill>
                  <a:srgbClr val="0070C0"/>
                </a:solidFill>
                <a:latin typeface="Comic Sans MS" pitchFamily="66" charset="0"/>
              </a:rPr>
              <a:t>symbol</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the </a:t>
            </a:r>
            <a:r>
              <a:rPr lang="it-IT" altLang="en-US" sz="2400" dirty="0" err="1">
                <a:solidFill>
                  <a:srgbClr val="0070C0"/>
                </a:solidFill>
                <a:latin typeface="Comic Sans MS" pitchFamily="66" charset="0"/>
              </a:rPr>
              <a:t>power</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the </a:t>
            </a:r>
            <a:r>
              <a:rPr lang="it-IT" altLang="en-US" sz="2400" dirty="0" err="1">
                <a:solidFill>
                  <a:srgbClr val="0070C0"/>
                </a:solidFill>
                <a:latin typeface="Comic Sans MS" pitchFamily="66" charset="0"/>
              </a:rPr>
              <a:t>human</a:t>
            </a:r>
            <a:r>
              <a:rPr lang="it-IT" altLang="en-US" sz="2400" dirty="0">
                <a:solidFill>
                  <a:srgbClr val="0070C0"/>
                </a:solidFill>
                <a:latin typeface="Comic Sans MS" pitchFamily="66" charset="0"/>
              </a:rPr>
              <a:t> mind</a:t>
            </a:r>
          </a:p>
          <a:p>
            <a:pPr eaLnBrk="1" hangingPunct="1">
              <a:buFont typeface="Wingdings" pitchFamily="2" charset="2"/>
              <a:buChar char="Ø"/>
            </a:pPr>
            <a:r>
              <a:rPr lang="it-IT" altLang="en-US" sz="2400" dirty="0" err="1">
                <a:solidFill>
                  <a:srgbClr val="0070C0"/>
                </a:solidFill>
                <a:latin typeface="Comic Sans MS" pitchFamily="66" charset="0"/>
              </a:rPr>
              <a:t>Icarus</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as</a:t>
            </a:r>
            <a:r>
              <a:rPr lang="it-IT" altLang="en-US" sz="2400" dirty="0">
                <a:solidFill>
                  <a:srgbClr val="0070C0"/>
                </a:solidFill>
                <a:latin typeface="Comic Sans MS" pitchFamily="66" charset="0"/>
              </a:rPr>
              <a:t> a </a:t>
            </a:r>
            <a:r>
              <a:rPr lang="it-IT" altLang="en-US" sz="2400" dirty="0" err="1">
                <a:solidFill>
                  <a:srgbClr val="0070C0"/>
                </a:solidFill>
                <a:latin typeface="Comic Sans MS" pitchFamily="66" charset="0"/>
              </a:rPr>
              <a:t>symbol</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of</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failure</a:t>
            </a:r>
            <a:r>
              <a:rPr lang="it-IT" altLang="en-US" sz="2400" dirty="0">
                <a:solidFill>
                  <a:srgbClr val="0070C0"/>
                </a:solidFill>
                <a:latin typeface="Comic Sans MS" pitchFamily="66" charset="0"/>
              </a:rPr>
              <a:t> due </a:t>
            </a:r>
            <a:r>
              <a:rPr lang="it-IT" altLang="en-US" sz="2400" dirty="0" err="1">
                <a:solidFill>
                  <a:srgbClr val="0070C0"/>
                </a:solidFill>
                <a:latin typeface="Comic Sans MS" pitchFamily="66" charset="0"/>
              </a:rPr>
              <a:t>to</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an</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impossible</a:t>
            </a:r>
            <a:r>
              <a:rPr lang="it-IT" altLang="en-US" sz="2400" dirty="0">
                <a:solidFill>
                  <a:srgbClr val="0070C0"/>
                </a:solidFill>
                <a:latin typeface="Comic Sans MS" pitchFamily="66" charset="0"/>
              </a:rPr>
              <a:t> </a:t>
            </a:r>
            <a:r>
              <a:rPr lang="it-IT" altLang="en-US" sz="2400" dirty="0" err="1">
                <a:solidFill>
                  <a:srgbClr val="0070C0"/>
                </a:solidFill>
                <a:latin typeface="Comic Sans MS" pitchFamily="66" charset="0"/>
              </a:rPr>
              <a:t>achievement</a:t>
            </a:r>
            <a:r>
              <a:rPr lang="it-IT" altLang="en-US" sz="2400" dirty="0">
                <a:solidFill>
                  <a:srgbClr val="0070C0"/>
                </a:solidFill>
                <a:latin typeface="Comic Sans MS" pitchFamily="66" charset="0"/>
              </a:rPr>
              <a:t>/challenge</a:t>
            </a:r>
          </a:p>
          <a:p>
            <a:pPr eaLnBrk="1" hangingPunct="1">
              <a:buFont typeface="Wingdings" pitchFamily="2" charset="2"/>
              <a:buChar char="Ø"/>
            </a:pPr>
            <a:endParaRPr lang="it-IT" altLang="en-US" dirty="0">
              <a:latin typeface="Georgia" pitchFamily="18" charset="0"/>
            </a:endParaRPr>
          </a:p>
        </p:txBody>
      </p:sp>
      <p:sp>
        <p:nvSpPr>
          <p:cNvPr id="13316" name="Segnaposto piè di pagina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
        <p:nvSpPr>
          <p:cNvPr id="5" name="CasellaDiTesto 4"/>
          <p:cNvSpPr txBox="1"/>
          <p:nvPr/>
        </p:nvSpPr>
        <p:spPr>
          <a:xfrm>
            <a:off x="3995936" y="6381328"/>
            <a:ext cx="5148064" cy="276999"/>
          </a:xfrm>
          <a:prstGeom prst="rect">
            <a:avLst/>
          </a:prstGeom>
          <a:noFill/>
        </p:spPr>
        <p:txBody>
          <a:bodyPr wrap="square" rtlCol="0">
            <a:spAutoFit/>
          </a:bodyPr>
          <a:lstStyle/>
          <a:p>
            <a:r>
              <a:rPr lang="it-IT" sz="1200" dirty="0" smtClean="0"/>
              <a:t>Si ringrazia la prof. Francesca </a:t>
            </a:r>
            <a:r>
              <a:rPr lang="it-IT" sz="1200" dirty="0" err="1" smtClean="0"/>
              <a:t>Gitto</a:t>
            </a:r>
            <a:r>
              <a:rPr lang="it-IT" sz="1200" dirty="0" smtClean="0"/>
              <a:t> per i suggerimenti preziosi offerti</a:t>
            </a:r>
            <a:endParaRPr lang="it-IT"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descr="Ic01.jpg"/>
          <p:cNvPicPr>
            <a:picLocks noChangeAspect="1"/>
          </p:cNvPicPr>
          <p:nvPr/>
        </p:nvPicPr>
        <p:blipFill>
          <a:blip r:embed="rId2" cstate="print"/>
          <a:srcRect/>
          <a:stretch>
            <a:fillRect/>
          </a:stretch>
        </p:blipFill>
        <p:spPr bwMode="auto">
          <a:xfrm>
            <a:off x="250825" y="260350"/>
            <a:ext cx="2543175" cy="3333750"/>
          </a:xfrm>
          <a:prstGeom prst="rect">
            <a:avLst/>
          </a:prstGeom>
          <a:noFill/>
          <a:ln w="9525">
            <a:noFill/>
            <a:miter lim="800000"/>
            <a:headEnd/>
            <a:tailEnd/>
          </a:ln>
        </p:spPr>
      </p:pic>
      <p:pic>
        <p:nvPicPr>
          <p:cNvPr id="22531" name="Immagine 2" descr="Ic02.jpg"/>
          <p:cNvPicPr>
            <a:picLocks noChangeAspect="1"/>
          </p:cNvPicPr>
          <p:nvPr/>
        </p:nvPicPr>
        <p:blipFill>
          <a:blip r:embed="rId3" cstate="print"/>
          <a:srcRect/>
          <a:stretch>
            <a:fillRect/>
          </a:stretch>
        </p:blipFill>
        <p:spPr bwMode="auto">
          <a:xfrm>
            <a:off x="6443663" y="3644900"/>
            <a:ext cx="2498725" cy="2730500"/>
          </a:xfrm>
          <a:prstGeom prst="rect">
            <a:avLst/>
          </a:prstGeom>
          <a:noFill/>
          <a:ln w="9525">
            <a:noFill/>
            <a:miter lim="800000"/>
            <a:headEnd/>
            <a:tailEnd/>
          </a:ln>
        </p:spPr>
      </p:pic>
      <p:sp>
        <p:nvSpPr>
          <p:cNvPr id="22532" name="CasellaDiTesto 4"/>
          <p:cNvSpPr txBox="1">
            <a:spLocks noChangeArrowheads="1"/>
          </p:cNvSpPr>
          <p:nvPr/>
        </p:nvSpPr>
        <p:spPr bwMode="auto">
          <a:xfrm>
            <a:off x="3059113" y="260350"/>
            <a:ext cx="5834062" cy="3324225"/>
          </a:xfrm>
          <a:prstGeom prst="rect">
            <a:avLst/>
          </a:prstGeom>
          <a:noFill/>
          <a:ln w="9525">
            <a:noFill/>
            <a:miter lim="800000"/>
            <a:headEnd/>
            <a:tailEnd/>
          </a:ln>
        </p:spPr>
        <p:txBody>
          <a:bodyPr>
            <a:spAutoFit/>
          </a:bodyPr>
          <a:lstStyle/>
          <a:p>
            <a:pPr algn="ctr" eaLnBrk="1" hangingPunct="1"/>
            <a:r>
              <a:rPr lang="it-IT" altLang="en-US" sz="3000">
                <a:solidFill>
                  <a:srgbClr val="FF0000"/>
                </a:solidFill>
              </a:rPr>
              <a:t>ICARUS</a:t>
            </a:r>
          </a:p>
          <a:p>
            <a:pPr eaLnBrk="1" hangingPunct="1"/>
            <a:r>
              <a:rPr lang="it-IT" altLang="en-US" sz="2000">
                <a:solidFill>
                  <a:srgbClr val="0070C0"/>
                </a:solidFill>
              </a:rPr>
              <a:t>After building the wings, Daedalus arranged them on his own back and on his son’s. Before they left, he carefully recommended that Icarus fly neither too close to the sea, as water could make the feathers wet and heavy, nor too close to the sun, which could burn him. However, arguably because of a new sense of freedom, Icarus became too self-confident and reckless. He kept flying higher and higher, until the heat of the</a:t>
            </a:r>
          </a:p>
        </p:txBody>
      </p:sp>
      <p:sp>
        <p:nvSpPr>
          <p:cNvPr id="22533" name="CasellaDiTesto 4"/>
          <p:cNvSpPr txBox="1">
            <a:spLocks noChangeArrowheads="1"/>
          </p:cNvSpPr>
          <p:nvPr/>
        </p:nvSpPr>
        <p:spPr bwMode="auto">
          <a:xfrm>
            <a:off x="179388" y="3644900"/>
            <a:ext cx="6192837" cy="2554288"/>
          </a:xfrm>
          <a:prstGeom prst="rect">
            <a:avLst/>
          </a:prstGeom>
          <a:noFill/>
          <a:ln w="9525">
            <a:noFill/>
            <a:miter lim="800000"/>
            <a:headEnd/>
            <a:tailEnd/>
          </a:ln>
        </p:spPr>
        <p:txBody>
          <a:bodyPr>
            <a:spAutoFit/>
          </a:bodyPr>
          <a:lstStyle/>
          <a:p>
            <a:pPr eaLnBrk="1" hangingPunct="1"/>
            <a:r>
              <a:rPr lang="it-IT" altLang="en-US" sz="2000">
                <a:solidFill>
                  <a:srgbClr val="0070C0"/>
                </a:solidFill>
              </a:rPr>
              <a:t>sun made the wax melt. His wings disentegrated and were not able to support him any more. Then he fell down into the sea and died. Daedalus was unable to save his son. He miserably called out his son’s name, but there was nothing to do. After a few days Dedalus landed in Sicily and made a sacrifice in Icarus’ memory. They say the part of the sea Icarus fell into was called Icarius sea. </a:t>
            </a:r>
          </a:p>
        </p:txBody>
      </p:sp>
      <p:sp>
        <p:nvSpPr>
          <p:cNvPr id="6" name="Freccia a destra rientrata 5"/>
          <p:cNvSpPr/>
          <p:nvPr/>
        </p:nvSpPr>
        <p:spPr>
          <a:xfrm rot="10800000" flipV="1">
            <a:off x="4716463" y="5949950"/>
            <a:ext cx="1296987"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4" action="ppaction://hlinksldjump"/>
              </a:rPr>
              <a:t>BACK</a:t>
            </a:r>
            <a:endParaRPr lang="it-IT" dirty="0">
              <a:solidFill>
                <a:srgbClr val="FFFFFF"/>
              </a:solidFill>
            </a:endParaRPr>
          </a:p>
        </p:txBody>
      </p:sp>
      <p:sp>
        <p:nvSpPr>
          <p:cNvPr id="22535" name="Segnaposto piè di pagina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ttangolo arrotondato 4"/>
          <p:cNvSpPr/>
          <p:nvPr/>
        </p:nvSpPr>
        <p:spPr>
          <a:xfrm>
            <a:off x="5435600" y="5516563"/>
            <a:ext cx="2160588" cy="649287"/>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4" action="ppaction://hlinksldjump"/>
              </a:rPr>
              <a:t>MINOS</a:t>
            </a:r>
            <a:endParaRPr lang="it-IT" dirty="0">
              <a:solidFill>
                <a:schemeClr val="tx2">
                  <a:lumMod val="75000"/>
                </a:schemeClr>
              </a:solidFill>
            </a:endParaRPr>
          </a:p>
          <a:p>
            <a:pPr algn="ctr" eaLnBrk="1" fontAlgn="auto" hangingPunct="1">
              <a:spcBef>
                <a:spcPts val="0"/>
              </a:spcBef>
              <a:spcAft>
                <a:spcPts val="0"/>
              </a:spcAft>
              <a:defRPr/>
            </a:pPr>
            <a:r>
              <a:rPr lang="it-IT" sz="1400" dirty="0">
                <a:solidFill>
                  <a:schemeClr val="tx2">
                    <a:lumMod val="75000"/>
                  </a:schemeClr>
                </a:solidFill>
              </a:rPr>
              <a:t>King </a:t>
            </a:r>
            <a:r>
              <a:rPr lang="it-IT" sz="1400" dirty="0" err="1">
                <a:solidFill>
                  <a:schemeClr val="tx2">
                    <a:lumMod val="75000"/>
                  </a:schemeClr>
                </a:solidFill>
              </a:rPr>
              <a:t>of</a:t>
            </a:r>
            <a:r>
              <a:rPr lang="it-IT" sz="1400" dirty="0">
                <a:solidFill>
                  <a:schemeClr val="tx2">
                    <a:lumMod val="75000"/>
                  </a:schemeClr>
                </a:solidFill>
              </a:rPr>
              <a:t> Crete</a:t>
            </a:r>
          </a:p>
        </p:txBody>
      </p:sp>
      <p:sp>
        <p:nvSpPr>
          <p:cNvPr id="6" name="Rettangolo arrotondato 5"/>
          <p:cNvSpPr/>
          <p:nvPr/>
        </p:nvSpPr>
        <p:spPr>
          <a:xfrm>
            <a:off x="4932363" y="1844675"/>
            <a:ext cx="2160587" cy="647700"/>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5" action="ppaction://hlinksldjump"/>
              </a:rPr>
              <a:t>THESEUS</a:t>
            </a:r>
            <a:endParaRPr lang="it-IT" dirty="0">
              <a:solidFill>
                <a:schemeClr val="tx2">
                  <a:lumMod val="75000"/>
                </a:schemeClr>
              </a:solidFill>
            </a:endParaRPr>
          </a:p>
          <a:p>
            <a:pPr algn="ctr" eaLnBrk="1" fontAlgn="auto" hangingPunct="1">
              <a:spcBef>
                <a:spcPts val="0"/>
              </a:spcBef>
              <a:spcAft>
                <a:spcPts val="0"/>
              </a:spcAft>
              <a:defRPr/>
            </a:pPr>
            <a:r>
              <a:rPr lang="it-IT" sz="1400" dirty="0" err="1">
                <a:solidFill>
                  <a:schemeClr val="tx2">
                    <a:lumMod val="75000"/>
                  </a:schemeClr>
                </a:solidFill>
              </a:rPr>
              <a:t>Aegeus</a:t>
            </a:r>
            <a:r>
              <a:rPr lang="it-IT" sz="1400" dirty="0">
                <a:solidFill>
                  <a:schemeClr val="tx2">
                    <a:lumMod val="75000"/>
                  </a:schemeClr>
                </a:solidFill>
              </a:rPr>
              <a:t>’s son</a:t>
            </a:r>
          </a:p>
        </p:txBody>
      </p:sp>
      <p:sp>
        <p:nvSpPr>
          <p:cNvPr id="7" name="Rettangolo arrotondato 6"/>
          <p:cNvSpPr/>
          <p:nvPr/>
        </p:nvSpPr>
        <p:spPr>
          <a:xfrm>
            <a:off x="4932363" y="620713"/>
            <a:ext cx="2160587" cy="647700"/>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6" action="ppaction://hlinksldjump"/>
              </a:rPr>
              <a:t>AEGEUS</a:t>
            </a:r>
            <a:endParaRPr lang="it-IT" dirty="0">
              <a:solidFill>
                <a:schemeClr val="tx2">
                  <a:lumMod val="75000"/>
                </a:schemeClr>
              </a:solidFill>
            </a:endParaRPr>
          </a:p>
          <a:p>
            <a:pPr algn="ctr" eaLnBrk="1" fontAlgn="auto" hangingPunct="1">
              <a:spcBef>
                <a:spcPts val="0"/>
              </a:spcBef>
              <a:spcAft>
                <a:spcPts val="0"/>
              </a:spcAft>
              <a:defRPr/>
            </a:pPr>
            <a:r>
              <a:rPr lang="it-IT" sz="1400" dirty="0">
                <a:solidFill>
                  <a:schemeClr val="tx2">
                    <a:lumMod val="75000"/>
                  </a:schemeClr>
                </a:solidFill>
              </a:rPr>
              <a:t>King </a:t>
            </a:r>
            <a:r>
              <a:rPr lang="it-IT" sz="1400" dirty="0" err="1">
                <a:solidFill>
                  <a:schemeClr val="tx2">
                    <a:lumMod val="75000"/>
                  </a:schemeClr>
                </a:solidFill>
              </a:rPr>
              <a:t>of</a:t>
            </a:r>
            <a:r>
              <a:rPr lang="it-IT" sz="1400" dirty="0">
                <a:solidFill>
                  <a:schemeClr val="tx2">
                    <a:lumMod val="75000"/>
                  </a:schemeClr>
                </a:solidFill>
              </a:rPr>
              <a:t> </a:t>
            </a:r>
            <a:r>
              <a:rPr lang="it-IT" sz="1400" dirty="0" err="1">
                <a:solidFill>
                  <a:schemeClr val="tx2">
                    <a:lumMod val="75000"/>
                  </a:schemeClr>
                </a:solidFill>
              </a:rPr>
              <a:t>Athens</a:t>
            </a:r>
            <a:endParaRPr lang="it-IT" sz="1400" dirty="0">
              <a:solidFill>
                <a:schemeClr val="tx2">
                  <a:lumMod val="75000"/>
                </a:schemeClr>
              </a:solidFill>
            </a:endParaRPr>
          </a:p>
        </p:txBody>
      </p:sp>
      <p:sp>
        <p:nvSpPr>
          <p:cNvPr id="8" name="Rettangolo arrotondato 7"/>
          <p:cNvSpPr/>
          <p:nvPr/>
        </p:nvSpPr>
        <p:spPr>
          <a:xfrm>
            <a:off x="6588125" y="3500438"/>
            <a:ext cx="2160588" cy="649287"/>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7" action="ppaction://hlinksldjump"/>
              </a:rPr>
              <a:t>ARIADNE</a:t>
            </a:r>
            <a:endParaRPr lang="it-IT" dirty="0">
              <a:solidFill>
                <a:schemeClr val="tx2">
                  <a:lumMod val="75000"/>
                </a:schemeClr>
              </a:solidFill>
            </a:endParaRPr>
          </a:p>
          <a:p>
            <a:pPr algn="ctr" eaLnBrk="1" fontAlgn="auto" hangingPunct="1">
              <a:spcBef>
                <a:spcPts val="0"/>
              </a:spcBef>
              <a:spcAft>
                <a:spcPts val="0"/>
              </a:spcAft>
              <a:defRPr/>
            </a:pPr>
            <a:r>
              <a:rPr lang="it-IT" sz="1400" dirty="0" err="1">
                <a:solidFill>
                  <a:schemeClr val="tx2">
                    <a:lumMod val="75000"/>
                  </a:schemeClr>
                </a:solidFill>
              </a:rPr>
              <a:t>Minos</a:t>
            </a:r>
            <a:r>
              <a:rPr lang="it-IT" sz="1400" dirty="0">
                <a:solidFill>
                  <a:schemeClr val="tx2">
                    <a:lumMod val="75000"/>
                  </a:schemeClr>
                </a:solidFill>
              </a:rPr>
              <a:t>’s </a:t>
            </a:r>
            <a:r>
              <a:rPr lang="it-IT" sz="1400" dirty="0" err="1">
                <a:solidFill>
                  <a:schemeClr val="tx2">
                    <a:lumMod val="75000"/>
                  </a:schemeClr>
                </a:solidFill>
              </a:rPr>
              <a:t>daughter</a:t>
            </a:r>
            <a:endParaRPr lang="it-IT" sz="1400" dirty="0">
              <a:solidFill>
                <a:schemeClr val="tx2">
                  <a:lumMod val="75000"/>
                </a:schemeClr>
              </a:solidFill>
            </a:endParaRPr>
          </a:p>
        </p:txBody>
      </p:sp>
      <p:sp>
        <p:nvSpPr>
          <p:cNvPr id="9" name="Rettangolo arrotondato 8"/>
          <p:cNvSpPr/>
          <p:nvPr/>
        </p:nvSpPr>
        <p:spPr>
          <a:xfrm>
            <a:off x="3851275" y="3500438"/>
            <a:ext cx="2376488" cy="649287"/>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8" action="ppaction://hlinksldjump"/>
              </a:rPr>
              <a:t>THE MINOTAUR</a:t>
            </a:r>
            <a:endParaRPr lang="it-IT" dirty="0">
              <a:solidFill>
                <a:schemeClr val="tx2">
                  <a:lumMod val="75000"/>
                </a:schemeClr>
              </a:solidFill>
            </a:endParaRPr>
          </a:p>
          <a:p>
            <a:pPr algn="ctr" eaLnBrk="1" fontAlgn="auto" hangingPunct="1">
              <a:spcBef>
                <a:spcPts val="0"/>
              </a:spcBef>
              <a:spcAft>
                <a:spcPts val="0"/>
              </a:spcAft>
              <a:defRPr/>
            </a:pPr>
            <a:r>
              <a:rPr lang="it-IT" sz="1400" dirty="0" err="1">
                <a:solidFill>
                  <a:schemeClr val="tx2">
                    <a:lumMod val="75000"/>
                  </a:schemeClr>
                </a:solidFill>
              </a:rPr>
              <a:t>Minos</a:t>
            </a:r>
            <a:r>
              <a:rPr lang="it-IT" sz="1400" dirty="0">
                <a:solidFill>
                  <a:schemeClr val="tx2">
                    <a:lumMod val="75000"/>
                  </a:schemeClr>
                </a:solidFill>
              </a:rPr>
              <a:t>’s </a:t>
            </a:r>
            <a:r>
              <a:rPr lang="it-IT" sz="1400" dirty="0" err="1">
                <a:solidFill>
                  <a:schemeClr val="tx2">
                    <a:lumMod val="75000"/>
                  </a:schemeClr>
                </a:solidFill>
              </a:rPr>
              <a:t>stepson</a:t>
            </a:r>
            <a:endParaRPr lang="it-IT" sz="1400" dirty="0">
              <a:solidFill>
                <a:schemeClr val="tx2">
                  <a:lumMod val="75000"/>
                </a:schemeClr>
              </a:solidFill>
            </a:endParaRPr>
          </a:p>
        </p:txBody>
      </p:sp>
      <p:sp>
        <p:nvSpPr>
          <p:cNvPr id="11" name="Rettangolo arrotondato 10"/>
          <p:cNvSpPr/>
          <p:nvPr/>
        </p:nvSpPr>
        <p:spPr>
          <a:xfrm>
            <a:off x="2484438" y="5516563"/>
            <a:ext cx="2159000" cy="649287"/>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9" action="ppaction://hlinksldjump"/>
              </a:rPr>
              <a:t>DAEDALUS</a:t>
            </a:r>
            <a:endParaRPr lang="it-IT" dirty="0">
              <a:solidFill>
                <a:schemeClr val="tx2">
                  <a:lumMod val="75000"/>
                </a:schemeClr>
              </a:solidFill>
            </a:endParaRPr>
          </a:p>
          <a:p>
            <a:pPr algn="ctr" eaLnBrk="1" fontAlgn="auto" hangingPunct="1">
              <a:spcBef>
                <a:spcPts val="0"/>
              </a:spcBef>
              <a:spcAft>
                <a:spcPts val="0"/>
              </a:spcAft>
              <a:defRPr/>
            </a:pPr>
            <a:r>
              <a:rPr lang="it-IT" sz="1400" dirty="0">
                <a:solidFill>
                  <a:schemeClr val="tx2">
                    <a:lumMod val="75000"/>
                  </a:schemeClr>
                </a:solidFill>
              </a:rPr>
              <a:t>The builder</a:t>
            </a:r>
          </a:p>
        </p:txBody>
      </p:sp>
      <p:sp>
        <p:nvSpPr>
          <p:cNvPr id="12" name="Rettangolo arrotondato 11"/>
          <p:cNvSpPr/>
          <p:nvPr/>
        </p:nvSpPr>
        <p:spPr>
          <a:xfrm>
            <a:off x="1116013" y="4292600"/>
            <a:ext cx="2160587" cy="649288"/>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dirty="0">
                <a:solidFill>
                  <a:schemeClr val="tx2">
                    <a:lumMod val="75000"/>
                  </a:schemeClr>
                </a:solidFill>
                <a:hlinkClick r:id="rId10" action="ppaction://hlinksldjump"/>
              </a:rPr>
              <a:t>ICARUS</a:t>
            </a:r>
            <a:endParaRPr lang="it-IT" dirty="0">
              <a:solidFill>
                <a:schemeClr val="tx2">
                  <a:lumMod val="75000"/>
                </a:schemeClr>
              </a:solidFill>
            </a:endParaRPr>
          </a:p>
          <a:p>
            <a:pPr algn="ctr" eaLnBrk="1" fontAlgn="auto" hangingPunct="1">
              <a:spcBef>
                <a:spcPts val="0"/>
              </a:spcBef>
              <a:spcAft>
                <a:spcPts val="0"/>
              </a:spcAft>
              <a:defRPr/>
            </a:pPr>
            <a:r>
              <a:rPr lang="it-IT" sz="1400" dirty="0" err="1">
                <a:solidFill>
                  <a:schemeClr val="tx2">
                    <a:lumMod val="75000"/>
                  </a:schemeClr>
                </a:solidFill>
              </a:rPr>
              <a:t>Dedalus</a:t>
            </a:r>
            <a:r>
              <a:rPr lang="it-IT" sz="1400" dirty="0">
                <a:solidFill>
                  <a:schemeClr val="tx2">
                    <a:lumMod val="75000"/>
                  </a:schemeClr>
                </a:solidFill>
              </a:rPr>
              <a:t>’s son </a:t>
            </a:r>
          </a:p>
        </p:txBody>
      </p:sp>
      <p:cxnSp>
        <p:nvCxnSpPr>
          <p:cNvPr id="15" name="Connettore 2 14"/>
          <p:cNvCxnSpPr>
            <a:stCxn id="7" idx="2"/>
            <a:endCxn id="6" idx="0"/>
          </p:cNvCxnSpPr>
          <p:nvPr/>
        </p:nvCxnSpPr>
        <p:spPr>
          <a:xfrm>
            <a:off x="6011863" y="1268413"/>
            <a:ext cx="0" cy="57626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6" idx="2"/>
            <a:endCxn id="8" idx="0"/>
          </p:cNvCxnSpPr>
          <p:nvPr/>
        </p:nvCxnSpPr>
        <p:spPr>
          <a:xfrm>
            <a:off x="6011863" y="2492375"/>
            <a:ext cx="1655762" cy="100806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6" idx="2"/>
            <a:endCxn id="9" idx="0"/>
          </p:cNvCxnSpPr>
          <p:nvPr/>
        </p:nvCxnSpPr>
        <p:spPr>
          <a:xfrm flipH="1">
            <a:off x="5040313" y="2492375"/>
            <a:ext cx="971550" cy="100806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stCxn id="5" idx="0"/>
            <a:endCxn id="8" idx="2"/>
          </p:cNvCxnSpPr>
          <p:nvPr/>
        </p:nvCxnSpPr>
        <p:spPr>
          <a:xfrm flipV="1">
            <a:off x="6516688" y="4149725"/>
            <a:ext cx="1150937" cy="13668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5" idx="0"/>
            <a:endCxn id="9" idx="2"/>
          </p:cNvCxnSpPr>
          <p:nvPr/>
        </p:nvCxnSpPr>
        <p:spPr>
          <a:xfrm flipH="1" flipV="1">
            <a:off x="5040313" y="4149725"/>
            <a:ext cx="1476375" cy="13668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a:endCxn id="13" idx="2"/>
          </p:cNvCxnSpPr>
          <p:nvPr/>
        </p:nvCxnSpPr>
        <p:spPr>
          <a:xfrm flipV="1">
            <a:off x="3563938" y="5013325"/>
            <a:ext cx="936625" cy="5032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11" idx="0"/>
            <a:endCxn id="12" idx="2"/>
          </p:cNvCxnSpPr>
          <p:nvPr/>
        </p:nvCxnSpPr>
        <p:spPr>
          <a:xfrm flipH="1" flipV="1">
            <a:off x="2195513" y="4941888"/>
            <a:ext cx="1368425" cy="5746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13" idx="0"/>
            <a:endCxn id="9" idx="2"/>
          </p:cNvCxnSpPr>
          <p:nvPr/>
        </p:nvCxnSpPr>
        <p:spPr>
          <a:xfrm flipV="1">
            <a:off x="4500563" y="4149725"/>
            <a:ext cx="539750" cy="5032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3492500" y="4652963"/>
            <a:ext cx="2016125" cy="360362"/>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600" dirty="0">
                <a:solidFill>
                  <a:schemeClr val="tx2">
                    <a:lumMod val="75000"/>
                  </a:schemeClr>
                </a:solidFill>
                <a:hlinkClick r:id="rId11" action="ppaction://hlinksldjump"/>
              </a:rPr>
              <a:t>THE LABYRINTH</a:t>
            </a:r>
            <a:endParaRPr lang="it-IT" sz="1600" dirty="0">
              <a:solidFill>
                <a:schemeClr val="tx2">
                  <a:lumMod val="75000"/>
                </a:schemeClr>
              </a:solidFill>
            </a:endParaRPr>
          </a:p>
        </p:txBody>
      </p:sp>
      <p:cxnSp>
        <p:nvCxnSpPr>
          <p:cNvPr id="56" name="Connettore 2 55"/>
          <p:cNvCxnSpPr>
            <a:stCxn id="5" idx="1"/>
            <a:endCxn id="11" idx="3"/>
          </p:cNvCxnSpPr>
          <p:nvPr/>
        </p:nvCxnSpPr>
        <p:spPr>
          <a:xfrm flipH="1">
            <a:off x="4643438" y="5842000"/>
            <a:ext cx="792162"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355" name="Segnaposto piè di pagina 18"/>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 descr="Min01.jpg"/>
          <p:cNvPicPr>
            <a:picLocks noChangeAspect="1"/>
          </p:cNvPicPr>
          <p:nvPr/>
        </p:nvPicPr>
        <p:blipFill>
          <a:blip r:embed="rId2" cstate="print"/>
          <a:srcRect/>
          <a:stretch>
            <a:fillRect/>
          </a:stretch>
        </p:blipFill>
        <p:spPr bwMode="auto">
          <a:xfrm>
            <a:off x="755650" y="2924175"/>
            <a:ext cx="1981200" cy="238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3" name="Immagine 2" descr="greciaant.jpg"/>
          <p:cNvPicPr>
            <a:picLocks noChangeAspect="1"/>
          </p:cNvPicPr>
          <p:nvPr/>
        </p:nvPicPr>
        <p:blipFill>
          <a:blip r:embed="rId3" cstate="print"/>
          <a:srcRect/>
          <a:stretch>
            <a:fillRect/>
          </a:stretch>
        </p:blipFill>
        <p:spPr bwMode="auto">
          <a:xfrm>
            <a:off x="611188" y="836613"/>
            <a:ext cx="2305050" cy="1655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e 3"/>
          <p:cNvSpPr/>
          <p:nvPr/>
        </p:nvSpPr>
        <p:spPr>
          <a:xfrm>
            <a:off x="1908175" y="1773238"/>
            <a:ext cx="719138" cy="5032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5365" name="CasellaDiTesto 4"/>
          <p:cNvSpPr txBox="1">
            <a:spLocks noChangeArrowheads="1"/>
          </p:cNvSpPr>
          <p:nvPr/>
        </p:nvSpPr>
        <p:spPr bwMode="auto">
          <a:xfrm>
            <a:off x="3851275" y="836613"/>
            <a:ext cx="4537075" cy="4862512"/>
          </a:xfrm>
          <a:prstGeom prst="rect">
            <a:avLst/>
          </a:prstGeom>
          <a:noFill/>
          <a:ln w="9525">
            <a:noFill/>
            <a:miter lim="800000"/>
            <a:headEnd/>
            <a:tailEnd/>
          </a:ln>
        </p:spPr>
        <p:txBody>
          <a:bodyPr>
            <a:spAutoFit/>
          </a:bodyPr>
          <a:lstStyle/>
          <a:p>
            <a:pPr algn="ctr" eaLnBrk="1" hangingPunct="1"/>
            <a:r>
              <a:rPr lang="it-IT" altLang="en-US" sz="3200">
                <a:solidFill>
                  <a:srgbClr val="FF0000"/>
                </a:solidFill>
              </a:rPr>
              <a:t>MINOS</a:t>
            </a:r>
          </a:p>
          <a:p>
            <a:pPr eaLnBrk="1" hangingPunct="1"/>
            <a:endParaRPr lang="it-IT" altLang="en-US"/>
          </a:p>
          <a:p>
            <a:pPr eaLnBrk="1" hangingPunct="1"/>
            <a:r>
              <a:rPr lang="it-IT" altLang="en-US" sz="2000">
                <a:solidFill>
                  <a:srgbClr val="0070C0"/>
                </a:solidFill>
              </a:rPr>
              <a:t>Minos was the king of Crete. We do not know if “Minos” was his real name or if the word only meant “king”. Anyway he was a good and powerful king and peacefully ruled over his people with justice.</a:t>
            </a:r>
          </a:p>
          <a:p>
            <a:pPr eaLnBrk="1" hangingPunct="1"/>
            <a:endParaRPr lang="it-IT" altLang="en-US" sz="2000">
              <a:solidFill>
                <a:srgbClr val="0070C0"/>
              </a:solidFill>
            </a:endParaRPr>
          </a:p>
          <a:p>
            <a:pPr eaLnBrk="1" hangingPunct="1"/>
            <a:r>
              <a:rPr lang="it-IT" altLang="en-US" sz="2000">
                <a:solidFill>
                  <a:srgbClr val="0070C0"/>
                </a:solidFill>
              </a:rPr>
              <a:t>He had two children:</a:t>
            </a:r>
          </a:p>
          <a:p>
            <a:pPr eaLnBrk="1" hangingPunct="1">
              <a:buFont typeface="Wingdings" pitchFamily="2" charset="2"/>
              <a:buChar char="q"/>
            </a:pPr>
            <a:r>
              <a:rPr lang="it-IT" altLang="en-US" sz="2000">
                <a:solidFill>
                  <a:srgbClr val="0070C0"/>
                </a:solidFill>
              </a:rPr>
              <a:t> a daughter, Ariadne</a:t>
            </a:r>
          </a:p>
          <a:p>
            <a:pPr eaLnBrk="1" hangingPunct="1">
              <a:buFont typeface="Wingdings" pitchFamily="2" charset="2"/>
              <a:buChar char="q"/>
            </a:pPr>
            <a:r>
              <a:rPr lang="it-IT" altLang="en-US" sz="2000">
                <a:solidFill>
                  <a:srgbClr val="0070C0"/>
                </a:solidFill>
              </a:rPr>
              <a:t> a stepson, the Minotaur</a:t>
            </a:r>
          </a:p>
          <a:p>
            <a:pPr eaLnBrk="1" hangingPunct="1"/>
            <a:endParaRPr lang="it-IT" altLang="en-US" sz="2000">
              <a:solidFill>
                <a:srgbClr val="0070C0"/>
              </a:solidFill>
            </a:endParaRPr>
          </a:p>
          <a:p>
            <a:pPr eaLnBrk="1" hangingPunct="1"/>
            <a:r>
              <a:rPr lang="it-IT" altLang="en-US" sz="2000">
                <a:solidFill>
                  <a:srgbClr val="0070C0"/>
                </a:solidFill>
              </a:rPr>
              <a:t>It was Minos who sent for Daedalus and bade him build the Labyrinth.</a:t>
            </a:r>
          </a:p>
        </p:txBody>
      </p:sp>
      <p:sp>
        <p:nvSpPr>
          <p:cNvPr id="6" name="Freccia a destra rientrata 5"/>
          <p:cNvSpPr/>
          <p:nvPr/>
        </p:nvSpPr>
        <p:spPr>
          <a:xfrm rot="10800000" flipV="1">
            <a:off x="971550" y="5661025"/>
            <a:ext cx="1296988"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4" action="ppaction://hlinksldjump"/>
              </a:rPr>
              <a:t>BACK</a:t>
            </a:r>
            <a:endParaRPr lang="it-IT" dirty="0">
              <a:solidFill>
                <a:srgbClr val="FFFFFF"/>
              </a:solidFill>
            </a:endParaRPr>
          </a:p>
        </p:txBody>
      </p:sp>
      <p:sp>
        <p:nvSpPr>
          <p:cNvPr id="15367" name="Segnaposto piè di pagina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1" descr="Tau01.jpg"/>
          <p:cNvPicPr>
            <a:picLocks noChangeAspect="1"/>
          </p:cNvPicPr>
          <p:nvPr/>
        </p:nvPicPr>
        <p:blipFill>
          <a:blip r:embed="rId2" cstate="print"/>
          <a:srcRect/>
          <a:stretch>
            <a:fillRect/>
          </a:stretch>
        </p:blipFill>
        <p:spPr bwMode="auto">
          <a:xfrm>
            <a:off x="6013004" y="3573016"/>
            <a:ext cx="2646809" cy="2646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CasellaDiTesto 2"/>
          <p:cNvSpPr txBox="1">
            <a:spLocks noChangeArrowheads="1"/>
          </p:cNvSpPr>
          <p:nvPr/>
        </p:nvSpPr>
        <p:spPr bwMode="auto">
          <a:xfrm>
            <a:off x="900113" y="765175"/>
            <a:ext cx="7056437" cy="2708275"/>
          </a:xfrm>
          <a:prstGeom prst="rect">
            <a:avLst/>
          </a:prstGeom>
          <a:noFill/>
          <a:ln w="9525">
            <a:noFill/>
            <a:miter lim="800000"/>
            <a:headEnd/>
            <a:tailEnd/>
          </a:ln>
        </p:spPr>
        <p:txBody>
          <a:bodyPr>
            <a:spAutoFit/>
          </a:bodyPr>
          <a:lstStyle/>
          <a:p>
            <a:pPr algn="ctr" eaLnBrk="1" hangingPunct="1"/>
            <a:r>
              <a:rPr lang="it-IT" altLang="en-US" sz="3200">
                <a:solidFill>
                  <a:srgbClr val="FF0000"/>
                </a:solidFill>
              </a:rPr>
              <a:t>THE MINOTAUR</a:t>
            </a:r>
          </a:p>
          <a:p>
            <a:pPr eaLnBrk="1" hangingPunct="1"/>
            <a:endParaRPr lang="it-IT" altLang="en-US"/>
          </a:p>
          <a:p>
            <a:pPr eaLnBrk="1" hangingPunct="1"/>
            <a:r>
              <a:rPr lang="it-IT" altLang="en-US" sz="2000">
                <a:solidFill>
                  <a:srgbClr val="0070C0"/>
                </a:solidFill>
              </a:rPr>
              <a:t>The Minotaur was a terrible monster. He had a human body, but a bull’s head. He only ate human flesh and when he grew up he became cruel and dangerous. This is why Minos decided to send for Dedalus, the best architect in the world, in order to build a prison for the monster, so that he could not escape and terrify the people of Crete any more. </a:t>
            </a:r>
          </a:p>
        </p:txBody>
      </p:sp>
      <p:sp>
        <p:nvSpPr>
          <p:cNvPr id="16388" name="CasellaDiTesto 4"/>
          <p:cNvSpPr txBox="1">
            <a:spLocks noChangeArrowheads="1"/>
          </p:cNvSpPr>
          <p:nvPr/>
        </p:nvSpPr>
        <p:spPr bwMode="auto">
          <a:xfrm>
            <a:off x="900113" y="3357563"/>
            <a:ext cx="4535487" cy="2246312"/>
          </a:xfrm>
          <a:prstGeom prst="rect">
            <a:avLst/>
          </a:prstGeom>
          <a:noFill/>
          <a:ln w="9525">
            <a:noFill/>
            <a:miter lim="800000"/>
            <a:headEnd/>
            <a:tailEnd/>
          </a:ln>
        </p:spPr>
        <p:txBody>
          <a:bodyPr>
            <a:spAutoFit/>
          </a:bodyPr>
          <a:lstStyle/>
          <a:p>
            <a:pPr eaLnBrk="1" hangingPunct="1"/>
            <a:r>
              <a:rPr lang="it-IT" altLang="en-US" sz="2000">
                <a:solidFill>
                  <a:srgbClr val="0070C0"/>
                </a:solidFill>
              </a:rPr>
              <a:t>Anyway, every single year 14 young people (7 boys and 7 girls) were sent by boat from Athens to Crete to be fed to the Minotaur. This shows that Crete was of paramount importance in the east Mediterranean sea at that time and Athens was dominated by it.</a:t>
            </a:r>
          </a:p>
        </p:txBody>
      </p:sp>
      <p:sp>
        <p:nvSpPr>
          <p:cNvPr id="6" name="Freccia a destra rientrata 5"/>
          <p:cNvSpPr/>
          <p:nvPr/>
        </p:nvSpPr>
        <p:spPr>
          <a:xfrm rot="10800000" flipV="1">
            <a:off x="4932363" y="5732463"/>
            <a:ext cx="1295400"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3" action="ppaction://hlinksldjump"/>
              </a:rPr>
              <a:t>BACK</a:t>
            </a:r>
            <a:endParaRPr lang="it-IT" dirty="0">
              <a:solidFill>
                <a:srgbClr val="FFFFFF"/>
              </a:solidFill>
            </a:endParaRPr>
          </a:p>
        </p:txBody>
      </p:sp>
      <p:sp>
        <p:nvSpPr>
          <p:cNvPr id="16390" name="Segnaposto piè di pagina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1"/>
          <p:cNvSpPr txBox="1">
            <a:spLocks noChangeArrowheads="1"/>
          </p:cNvSpPr>
          <p:nvPr/>
        </p:nvSpPr>
        <p:spPr bwMode="auto">
          <a:xfrm>
            <a:off x="4211638" y="549275"/>
            <a:ext cx="4176712" cy="4862513"/>
          </a:xfrm>
          <a:prstGeom prst="rect">
            <a:avLst/>
          </a:prstGeom>
          <a:noFill/>
          <a:ln w="9525">
            <a:noFill/>
            <a:miter lim="800000"/>
            <a:headEnd/>
            <a:tailEnd/>
          </a:ln>
        </p:spPr>
        <p:txBody>
          <a:bodyPr>
            <a:spAutoFit/>
          </a:bodyPr>
          <a:lstStyle/>
          <a:p>
            <a:pPr algn="ctr" eaLnBrk="1" hangingPunct="1"/>
            <a:r>
              <a:rPr lang="it-IT" altLang="en-US" sz="3200">
                <a:solidFill>
                  <a:srgbClr val="FF0000"/>
                </a:solidFill>
              </a:rPr>
              <a:t>THE LABYRINTH</a:t>
            </a:r>
          </a:p>
          <a:p>
            <a:pPr eaLnBrk="1" hangingPunct="1"/>
            <a:endParaRPr lang="it-IT" altLang="en-US"/>
          </a:p>
          <a:p>
            <a:pPr eaLnBrk="1" hangingPunct="1"/>
            <a:r>
              <a:rPr lang="it-IT" altLang="en-US" sz="2000">
                <a:solidFill>
                  <a:srgbClr val="0070C0"/>
                </a:solidFill>
              </a:rPr>
              <a:t>The Labyrinth was a very mysterious and fascinating building. It was a maze with long corridors and tunnels all twisted together, so that the people who entered it were not able to find their way out any more. They could not but get lost in it, until the Minotaur found them and devoured them.</a:t>
            </a:r>
          </a:p>
          <a:p>
            <a:pPr eaLnBrk="1" hangingPunct="1"/>
            <a:r>
              <a:rPr lang="it-IT" altLang="en-US" sz="2000">
                <a:solidFill>
                  <a:srgbClr val="0070C0"/>
                </a:solidFill>
              </a:rPr>
              <a:t>The Minotaur himself was not allowed to escape and this was due to Daedalus’s ingenuity and intelligence.</a:t>
            </a:r>
          </a:p>
        </p:txBody>
      </p:sp>
      <p:pic>
        <p:nvPicPr>
          <p:cNvPr id="17411" name="Immagine 2" descr="Lab01.jpg"/>
          <p:cNvPicPr>
            <a:picLocks noChangeAspect="1"/>
          </p:cNvPicPr>
          <p:nvPr/>
        </p:nvPicPr>
        <p:blipFill>
          <a:blip r:embed="rId2" cstate="print"/>
          <a:srcRect/>
          <a:stretch>
            <a:fillRect/>
          </a:stretch>
        </p:blipFill>
        <p:spPr bwMode="auto">
          <a:xfrm>
            <a:off x="611560" y="1196752"/>
            <a:ext cx="3076575" cy="3314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Freccia a destra rientrata 3"/>
          <p:cNvSpPr/>
          <p:nvPr/>
        </p:nvSpPr>
        <p:spPr>
          <a:xfrm rot="10800000" flipV="1">
            <a:off x="1042988" y="5516563"/>
            <a:ext cx="1296987"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3" action="ppaction://hlinksldjump"/>
              </a:rPr>
              <a:t>BACK</a:t>
            </a:r>
            <a:endParaRPr lang="it-IT" dirty="0">
              <a:solidFill>
                <a:srgbClr val="FFFFFF"/>
              </a:solidFill>
            </a:endParaRPr>
          </a:p>
        </p:txBody>
      </p:sp>
      <p:sp>
        <p:nvSpPr>
          <p:cNvPr id="17413" name="Segnaposto piè di pagina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1" descr="Th01.jpg"/>
          <p:cNvPicPr>
            <a:picLocks noChangeAspect="1"/>
          </p:cNvPicPr>
          <p:nvPr/>
        </p:nvPicPr>
        <p:blipFill>
          <a:blip r:embed="rId2" cstate="print"/>
          <a:srcRect/>
          <a:stretch>
            <a:fillRect/>
          </a:stretch>
        </p:blipFill>
        <p:spPr bwMode="auto">
          <a:xfrm>
            <a:off x="323850" y="3357563"/>
            <a:ext cx="2814638" cy="281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5" name="CasellaDiTesto 1"/>
          <p:cNvSpPr txBox="1">
            <a:spLocks noChangeArrowheads="1"/>
          </p:cNvSpPr>
          <p:nvPr/>
        </p:nvSpPr>
        <p:spPr bwMode="auto">
          <a:xfrm>
            <a:off x="395288" y="549275"/>
            <a:ext cx="8424862" cy="3508375"/>
          </a:xfrm>
          <a:prstGeom prst="rect">
            <a:avLst/>
          </a:prstGeom>
          <a:noFill/>
          <a:ln w="9525">
            <a:noFill/>
            <a:miter lim="800000"/>
            <a:headEnd/>
            <a:tailEnd/>
          </a:ln>
        </p:spPr>
        <p:txBody>
          <a:bodyPr>
            <a:spAutoFit/>
          </a:bodyPr>
          <a:lstStyle/>
          <a:p>
            <a:pPr algn="ctr" eaLnBrk="1" hangingPunct="1"/>
            <a:r>
              <a:rPr lang="it-IT" altLang="en-US" sz="3200">
                <a:solidFill>
                  <a:srgbClr val="FF0000"/>
                </a:solidFill>
              </a:rPr>
              <a:t>THESEUS</a:t>
            </a:r>
          </a:p>
          <a:p>
            <a:pPr eaLnBrk="1" hangingPunct="1"/>
            <a:r>
              <a:rPr lang="it-IT" altLang="en-US" sz="2000">
                <a:solidFill>
                  <a:srgbClr val="0070C0"/>
                </a:solidFill>
              </a:rPr>
              <a:t>Theseus was the son of Aegeus, king of Athens. He decided to put an end to the terrible tradition of sending young people to Crete in order to be fed to the Minotaur. Then he sailed to the island and killed him. By the way, he could not have been able to come out of the labyrinth if he had not been given the thread by Ariadne. However Theseus did not keep the promises he had made: before leaving from Athens, he had promised his father that he would come back with white sails in case of victory and</a:t>
            </a:r>
            <a:endParaRPr lang="it-IT" altLang="en-US" sz="2000">
              <a:solidFill>
                <a:srgbClr val="FF0000"/>
              </a:solidFill>
            </a:endParaRPr>
          </a:p>
          <a:p>
            <a:pPr eaLnBrk="1" hangingPunct="1"/>
            <a:endParaRPr lang="it-IT" altLang="en-US" sz="3200">
              <a:solidFill>
                <a:srgbClr val="FF0000"/>
              </a:solidFill>
            </a:endParaRPr>
          </a:p>
          <a:p>
            <a:pPr eaLnBrk="1" hangingPunct="1"/>
            <a:endParaRPr lang="it-IT" altLang="en-US"/>
          </a:p>
        </p:txBody>
      </p:sp>
      <p:sp>
        <p:nvSpPr>
          <p:cNvPr id="18436" name="CasellaDiTesto 3"/>
          <p:cNvSpPr txBox="1">
            <a:spLocks noChangeArrowheads="1"/>
          </p:cNvSpPr>
          <p:nvPr/>
        </p:nvSpPr>
        <p:spPr bwMode="auto">
          <a:xfrm>
            <a:off x="3276600" y="3141663"/>
            <a:ext cx="5543550" cy="2862262"/>
          </a:xfrm>
          <a:prstGeom prst="rect">
            <a:avLst/>
          </a:prstGeom>
          <a:noFill/>
          <a:ln w="9525">
            <a:noFill/>
            <a:miter lim="800000"/>
            <a:headEnd/>
            <a:tailEnd/>
          </a:ln>
        </p:spPr>
        <p:txBody>
          <a:bodyPr>
            <a:spAutoFit/>
          </a:bodyPr>
          <a:lstStyle/>
          <a:p>
            <a:pPr eaLnBrk="1" hangingPunct="1"/>
            <a:r>
              <a:rPr lang="it-IT" altLang="en-US" sz="2000">
                <a:solidFill>
                  <a:srgbClr val="0070C0"/>
                </a:solidFill>
              </a:rPr>
              <a:t>with black sails in case of defeat. He forgot to change the sails and Aegeus, seeing from far away his son’s ship coming with black sails, took his life. Theseus had also promised Ariadne to whisk her away and to marry her if he killed the monster, but he let her down, and leaft her crying and swearing at him on the beach. When he came back to Athens he became the new king of the town. </a:t>
            </a:r>
          </a:p>
        </p:txBody>
      </p:sp>
      <p:sp>
        <p:nvSpPr>
          <p:cNvPr id="5" name="Freccia a destra rientrata 4"/>
          <p:cNvSpPr/>
          <p:nvPr/>
        </p:nvSpPr>
        <p:spPr>
          <a:xfrm rot="10800000" flipV="1">
            <a:off x="7524750" y="5876925"/>
            <a:ext cx="1296988"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3" action="ppaction://hlinksldjump"/>
              </a:rPr>
              <a:t>BACK</a:t>
            </a:r>
            <a:endParaRPr lang="it-IT" dirty="0">
              <a:solidFill>
                <a:srgbClr val="FFFFFF"/>
              </a:solidFill>
            </a:endParaRPr>
          </a:p>
        </p:txBody>
      </p:sp>
      <p:sp>
        <p:nvSpPr>
          <p:cNvPr id="18438" name="Segnaposto piè di pagina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g01.jpg"/>
          <p:cNvPicPr>
            <a:picLocks noChangeAspect="1"/>
          </p:cNvPicPr>
          <p:nvPr/>
        </p:nvPicPr>
        <p:blipFill>
          <a:blip r:embed="rId2" cstate="print"/>
          <a:stretch>
            <a:fillRect/>
          </a:stretch>
        </p:blipFill>
        <p:spPr>
          <a:xfrm>
            <a:off x="611560" y="764704"/>
            <a:ext cx="3240360" cy="3230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59" name="CasellaDiTesto 3"/>
          <p:cNvSpPr txBox="1">
            <a:spLocks noChangeArrowheads="1"/>
          </p:cNvSpPr>
          <p:nvPr/>
        </p:nvSpPr>
        <p:spPr bwMode="auto">
          <a:xfrm>
            <a:off x="3995738" y="476250"/>
            <a:ext cx="4897437" cy="3632200"/>
          </a:xfrm>
          <a:prstGeom prst="rect">
            <a:avLst/>
          </a:prstGeom>
          <a:noFill/>
          <a:ln w="9525">
            <a:noFill/>
            <a:miter lim="800000"/>
            <a:headEnd/>
            <a:tailEnd/>
          </a:ln>
        </p:spPr>
        <p:txBody>
          <a:bodyPr>
            <a:spAutoFit/>
          </a:bodyPr>
          <a:lstStyle/>
          <a:p>
            <a:pPr algn="ctr" eaLnBrk="1" hangingPunct="1"/>
            <a:r>
              <a:rPr lang="it-IT" altLang="en-US" sz="3000">
                <a:solidFill>
                  <a:srgbClr val="FF0000"/>
                </a:solidFill>
              </a:rPr>
              <a:t>AEGEUS</a:t>
            </a:r>
          </a:p>
          <a:p>
            <a:pPr eaLnBrk="1" hangingPunct="1"/>
            <a:r>
              <a:rPr lang="it-IT" altLang="en-US" sz="2000">
                <a:solidFill>
                  <a:srgbClr val="0070C0"/>
                </a:solidFill>
              </a:rPr>
              <a:t>Aegeus was the old king of Athens and Theseus father. When Theseus decided to sail to Crete he was desperate since he thought he would be bereft of his son: defeating the Minotaur was definitely an impossible achievement. By the way, he wanted to know his son’s destiny in advance, then he begged Theseus to make him a promise: if he won, he should  put white sails on his ship, whereas in </a:t>
            </a:r>
          </a:p>
        </p:txBody>
      </p:sp>
      <p:sp>
        <p:nvSpPr>
          <p:cNvPr id="19460" name="CasellaDiTesto 4"/>
          <p:cNvSpPr txBox="1">
            <a:spLocks noChangeArrowheads="1"/>
          </p:cNvSpPr>
          <p:nvPr/>
        </p:nvSpPr>
        <p:spPr bwMode="auto">
          <a:xfrm>
            <a:off x="611188" y="4076700"/>
            <a:ext cx="7993062" cy="1939925"/>
          </a:xfrm>
          <a:prstGeom prst="rect">
            <a:avLst/>
          </a:prstGeom>
          <a:noFill/>
          <a:ln w="9525">
            <a:noFill/>
            <a:miter lim="800000"/>
            <a:headEnd/>
            <a:tailEnd/>
          </a:ln>
        </p:spPr>
        <p:txBody>
          <a:bodyPr>
            <a:spAutoFit/>
          </a:bodyPr>
          <a:lstStyle/>
          <a:p>
            <a:pPr eaLnBrk="1" hangingPunct="1"/>
            <a:r>
              <a:rPr lang="it-IT" altLang="en-US" sz="2000">
                <a:solidFill>
                  <a:srgbClr val="0070C0"/>
                </a:solidFill>
              </a:rPr>
              <a:t>sails should be black if he died. As Theseus forgot to change the sails, Aegeus, seeing the black sailed ship arriving, thought Theseus had been killed and took his life by throwing himself down from the walls of Athens. He fell into the sea or on the cliffs and died. From then on the sea was called “Aegean” and Theseus became the new king of Athens. </a:t>
            </a:r>
          </a:p>
        </p:txBody>
      </p:sp>
      <p:sp>
        <p:nvSpPr>
          <p:cNvPr id="6" name="Freccia a destra rientrata 5"/>
          <p:cNvSpPr/>
          <p:nvPr/>
        </p:nvSpPr>
        <p:spPr>
          <a:xfrm rot="10800000" flipV="1">
            <a:off x="7092950" y="5732463"/>
            <a:ext cx="1296988"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3" action="ppaction://hlinksldjump"/>
              </a:rPr>
              <a:t>BACK</a:t>
            </a:r>
            <a:endParaRPr lang="it-IT" dirty="0">
              <a:solidFill>
                <a:srgbClr val="FFFFFF"/>
              </a:solidFill>
            </a:endParaRPr>
          </a:p>
        </p:txBody>
      </p:sp>
      <p:sp>
        <p:nvSpPr>
          <p:cNvPr id="19462" name="Segnaposto piè di pagina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2" descr="Ar1.jpg"/>
          <p:cNvPicPr>
            <a:picLocks noChangeAspect="1"/>
          </p:cNvPicPr>
          <p:nvPr/>
        </p:nvPicPr>
        <p:blipFill>
          <a:blip r:embed="rId2" cstate="print"/>
          <a:srcRect/>
          <a:stretch>
            <a:fillRect/>
          </a:stretch>
        </p:blipFill>
        <p:spPr bwMode="auto">
          <a:xfrm>
            <a:off x="323850" y="404813"/>
            <a:ext cx="4248150" cy="2719387"/>
          </a:xfrm>
          <a:prstGeom prst="rect">
            <a:avLst/>
          </a:prstGeom>
          <a:noFill/>
          <a:ln w="9525">
            <a:noFill/>
            <a:miter lim="800000"/>
            <a:headEnd/>
            <a:tailEnd/>
          </a:ln>
        </p:spPr>
      </p:pic>
      <p:pic>
        <p:nvPicPr>
          <p:cNvPr id="20483" name="Immagine 3" descr="Ari2.jpg"/>
          <p:cNvPicPr>
            <a:picLocks noChangeAspect="1"/>
          </p:cNvPicPr>
          <p:nvPr/>
        </p:nvPicPr>
        <p:blipFill>
          <a:blip r:embed="rId3" cstate="print"/>
          <a:srcRect/>
          <a:stretch>
            <a:fillRect/>
          </a:stretch>
        </p:blipFill>
        <p:spPr bwMode="auto">
          <a:xfrm>
            <a:off x="6875463" y="3644900"/>
            <a:ext cx="1927225" cy="2636838"/>
          </a:xfrm>
          <a:prstGeom prst="rect">
            <a:avLst/>
          </a:prstGeom>
          <a:noFill/>
          <a:ln w="9525">
            <a:noFill/>
            <a:miter lim="800000"/>
            <a:headEnd/>
            <a:tailEnd/>
          </a:ln>
        </p:spPr>
      </p:pic>
      <p:sp>
        <p:nvSpPr>
          <p:cNvPr id="20484" name="CasellaDiTesto 4"/>
          <p:cNvSpPr txBox="1">
            <a:spLocks noChangeArrowheads="1"/>
          </p:cNvSpPr>
          <p:nvPr/>
        </p:nvSpPr>
        <p:spPr bwMode="auto">
          <a:xfrm>
            <a:off x="4716463" y="333375"/>
            <a:ext cx="4176712" cy="3016250"/>
          </a:xfrm>
          <a:prstGeom prst="rect">
            <a:avLst/>
          </a:prstGeom>
          <a:noFill/>
          <a:ln w="9525">
            <a:noFill/>
            <a:miter lim="800000"/>
            <a:headEnd/>
            <a:tailEnd/>
          </a:ln>
        </p:spPr>
        <p:txBody>
          <a:bodyPr>
            <a:spAutoFit/>
          </a:bodyPr>
          <a:lstStyle/>
          <a:p>
            <a:pPr algn="ctr" eaLnBrk="1" hangingPunct="1"/>
            <a:r>
              <a:rPr lang="it-IT" altLang="en-US" sz="3000">
                <a:solidFill>
                  <a:srgbClr val="FF0000"/>
                </a:solidFill>
              </a:rPr>
              <a:t>ARIADNE</a:t>
            </a:r>
          </a:p>
          <a:p>
            <a:pPr eaLnBrk="1" hangingPunct="1"/>
            <a:r>
              <a:rPr lang="it-IT" altLang="en-US" sz="2000">
                <a:solidFill>
                  <a:srgbClr val="0070C0"/>
                </a:solidFill>
              </a:rPr>
              <a:t>Minos daughter was a beautiful and lovely girl. When Theseus arrived at Crete, she immediately fell in love with him and decided to help him by giving him her famous thread, following which the hero was able to find the Minotaur and the way back as well. </a:t>
            </a:r>
          </a:p>
        </p:txBody>
      </p:sp>
      <p:sp>
        <p:nvSpPr>
          <p:cNvPr id="20485" name="CasellaDiTesto 7"/>
          <p:cNvSpPr txBox="1">
            <a:spLocks noChangeArrowheads="1"/>
          </p:cNvSpPr>
          <p:nvPr/>
        </p:nvSpPr>
        <p:spPr bwMode="auto">
          <a:xfrm>
            <a:off x="323850" y="3284538"/>
            <a:ext cx="6480175" cy="2862262"/>
          </a:xfrm>
          <a:prstGeom prst="rect">
            <a:avLst/>
          </a:prstGeom>
          <a:noFill/>
          <a:ln w="9525">
            <a:noFill/>
            <a:miter lim="800000"/>
            <a:headEnd/>
            <a:tailEnd/>
          </a:ln>
        </p:spPr>
        <p:txBody>
          <a:bodyPr>
            <a:spAutoFit/>
          </a:bodyPr>
          <a:lstStyle/>
          <a:p>
            <a:pPr eaLnBrk="1" hangingPunct="1"/>
            <a:r>
              <a:rPr lang="it-IT" altLang="en-US" sz="2000">
                <a:solidFill>
                  <a:srgbClr val="0070C0"/>
                </a:solidFill>
              </a:rPr>
              <a:t>On the other hand, Ariadne made Theseus promise her that he would take her away from Crete and marry her after killing the monster. But Theseus forgot it all and left poor Ariadne alone on the beach (according to other versions of the myth he dumped her on another island, Naxos). The girl cried, shouted and swore at him, but he was far away and could not hear her. Some say that Dionysos, the god of wine picked her up later in his boat and fell in love with her. </a:t>
            </a:r>
          </a:p>
        </p:txBody>
      </p:sp>
      <p:sp>
        <p:nvSpPr>
          <p:cNvPr id="9" name="Freccia a destra rientrata 8"/>
          <p:cNvSpPr/>
          <p:nvPr/>
        </p:nvSpPr>
        <p:spPr>
          <a:xfrm rot="10800000" flipV="1">
            <a:off x="5364163" y="5876925"/>
            <a:ext cx="1296987"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4" action="ppaction://hlinksldjump"/>
              </a:rPr>
              <a:t>BACK</a:t>
            </a:r>
            <a:endParaRPr lang="it-IT" dirty="0">
              <a:solidFill>
                <a:srgbClr val="FFFFFF"/>
              </a:solidFill>
            </a:endParaRPr>
          </a:p>
        </p:txBody>
      </p:sp>
      <p:sp>
        <p:nvSpPr>
          <p:cNvPr id="20487" name="Segnaposto piè di pagina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descr="De01.jpg"/>
          <p:cNvPicPr>
            <a:picLocks noChangeAspect="1"/>
          </p:cNvPicPr>
          <p:nvPr/>
        </p:nvPicPr>
        <p:blipFill>
          <a:blip r:embed="rId2" cstate="print"/>
          <a:srcRect/>
          <a:stretch>
            <a:fillRect/>
          </a:stretch>
        </p:blipFill>
        <p:spPr bwMode="auto">
          <a:xfrm>
            <a:off x="468313" y="333375"/>
            <a:ext cx="3284537" cy="4508500"/>
          </a:xfrm>
          <a:prstGeom prst="rect">
            <a:avLst/>
          </a:prstGeom>
          <a:noFill/>
          <a:ln w="9525">
            <a:noFill/>
            <a:miter lim="800000"/>
            <a:headEnd/>
            <a:tailEnd/>
          </a:ln>
        </p:spPr>
      </p:pic>
      <p:sp>
        <p:nvSpPr>
          <p:cNvPr id="21507" name="CasellaDiTesto 4"/>
          <p:cNvSpPr txBox="1">
            <a:spLocks noChangeArrowheads="1"/>
          </p:cNvSpPr>
          <p:nvPr/>
        </p:nvSpPr>
        <p:spPr bwMode="auto">
          <a:xfrm>
            <a:off x="3924300" y="333375"/>
            <a:ext cx="4824413" cy="6094413"/>
          </a:xfrm>
          <a:prstGeom prst="rect">
            <a:avLst/>
          </a:prstGeom>
          <a:noFill/>
          <a:ln w="9525">
            <a:noFill/>
            <a:miter lim="800000"/>
            <a:headEnd/>
            <a:tailEnd/>
          </a:ln>
        </p:spPr>
        <p:txBody>
          <a:bodyPr>
            <a:spAutoFit/>
          </a:bodyPr>
          <a:lstStyle/>
          <a:p>
            <a:pPr eaLnBrk="1" hangingPunct="1"/>
            <a:r>
              <a:rPr lang="it-IT" altLang="en-US" sz="3000">
                <a:solidFill>
                  <a:srgbClr val="FF0000"/>
                </a:solidFill>
              </a:rPr>
              <a:t>DAEDALUS</a:t>
            </a:r>
          </a:p>
          <a:p>
            <a:pPr eaLnBrk="1" hangingPunct="1"/>
            <a:r>
              <a:rPr lang="it-IT" altLang="en-US" sz="2000">
                <a:solidFill>
                  <a:srgbClr val="0070C0"/>
                </a:solidFill>
              </a:rPr>
              <a:t>Dedalus was the best architect and engineer in the ancient world. According to Minos’ will, he built the labyrinth, but after building it he felt like being in prison himself. Minos, infact, did not want him to go away to spread the secret of the labyrinth all about the Mediterranean area. Daedalus could go all through Crete island, but he was not permitted to escape from it.</a:t>
            </a:r>
          </a:p>
          <a:p>
            <a:pPr eaLnBrk="1" hangingPunct="1"/>
            <a:r>
              <a:rPr lang="it-IT" altLang="en-US" sz="2000">
                <a:solidFill>
                  <a:srgbClr val="0070C0"/>
                </a:solidFill>
              </a:rPr>
              <a:t>After the Minotaur was killed, Daedalus felt finally free to go away. Since he had no boat, he built himself and his son Icarus two pairs of wings using birds feathers kept together with wax. He was the first man who had the idea to fly in the air like a bird.</a:t>
            </a:r>
          </a:p>
          <a:p>
            <a:pPr eaLnBrk="1" hangingPunct="1"/>
            <a:r>
              <a:rPr lang="it-IT" altLang="en-US" sz="2000">
                <a:solidFill>
                  <a:srgbClr val="0070C0"/>
                </a:solidFill>
              </a:rPr>
              <a:t> </a:t>
            </a:r>
          </a:p>
        </p:txBody>
      </p:sp>
      <p:sp>
        <p:nvSpPr>
          <p:cNvPr id="5" name="Freccia a destra rientrata 4"/>
          <p:cNvSpPr/>
          <p:nvPr/>
        </p:nvSpPr>
        <p:spPr>
          <a:xfrm rot="10800000" flipV="1">
            <a:off x="1619250" y="5373688"/>
            <a:ext cx="1296988" cy="5048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FF"/>
                </a:solidFill>
                <a:hlinkClick r:id="rId3" action="ppaction://hlinksldjump"/>
              </a:rPr>
              <a:t>BACK</a:t>
            </a:r>
            <a:endParaRPr lang="it-IT" dirty="0">
              <a:solidFill>
                <a:srgbClr val="FFFFFF"/>
              </a:solidFill>
            </a:endParaRPr>
          </a:p>
        </p:txBody>
      </p:sp>
      <p:sp>
        <p:nvSpPr>
          <p:cNvPr id="21509" name="Segnaposto piè di pagina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it-IT"/>
              <a:t>www.forumlive.net - a cura di Paola Lerza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Personalizzato 6">
      <a:dk1>
        <a:sysClr val="windowText" lastClr="000000"/>
      </a:dk1>
      <a:lt1>
        <a:sysClr val="window" lastClr="FFFFFF"/>
      </a:lt1>
      <a:dk2>
        <a:srgbClr val="69676D"/>
      </a:dk2>
      <a:lt2>
        <a:srgbClr val="C9C2D1"/>
      </a:lt2>
      <a:accent1>
        <a:srgbClr val="CEB966"/>
      </a:accent1>
      <a:accent2>
        <a:srgbClr val="C3CFB5"/>
      </a:accent2>
      <a:accent3>
        <a:srgbClr val="6BB1C9"/>
      </a:accent3>
      <a:accent4>
        <a:srgbClr val="6585CF"/>
      </a:accent4>
      <a:accent5>
        <a:srgbClr val="7E6BC9"/>
      </a:accent5>
      <a:accent6>
        <a:srgbClr val="A379BB"/>
      </a:accent6>
      <a:hlink>
        <a:srgbClr val="300061"/>
      </a:hlink>
      <a:folHlink>
        <a:srgbClr val="300061"/>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485</TotalTime>
  <Words>1288</Words>
  <Application>Microsoft Office PowerPoint</Application>
  <PresentationFormat>Presentazione su schermo (4:3)</PresentationFormat>
  <Paragraphs>77</Paragraphs>
  <Slides>10</Slides>
  <Notes>2</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Città</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Gregorio</dc:creator>
  <cp:lastModifiedBy>Gregorio</cp:lastModifiedBy>
  <cp:revision>37</cp:revision>
  <dcterms:created xsi:type="dcterms:W3CDTF">2014-10-29T14:24:53Z</dcterms:created>
  <dcterms:modified xsi:type="dcterms:W3CDTF">2015-02-26T15:56:00Z</dcterms:modified>
</cp:coreProperties>
</file>