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FBBE57-B88B-4D52-AC8D-F475D26A720D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E6A87-595D-477F-A8DB-916831B8776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5B8A4-9625-44C2-8FBD-A4DF549AEF02}" type="datetime1">
              <a:rPr lang="it-IT" smtClean="0"/>
              <a:pPr>
                <a:defRPr/>
              </a:pPr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Paola Lerza - Francesca Gitto - www.forumlive.net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87E20-62F6-4C1F-A9DA-A9552ACCD7B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4EBF7-4928-42A3-9B12-195A3095373A}" type="datetime1">
              <a:rPr lang="it-IT" smtClean="0"/>
              <a:pPr>
                <a:defRPr/>
              </a:pPr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Paola Lerza - Francesca Gitto - www.forumlive.net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41DC6-F0C5-430A-AD54-10DAB2C4254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C8F63-57D6-41E9-AD82-31E8EBDD318A}" type="datetime1">
              <a:rPr lang="it-IT" smtClean="0"/>
              <a:pPr>
                <a:defRPr/>
              </a:pPr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Paola Lerza - Francesca Gitto - www.forumlive.net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2795B-8992-4160-8CA2-485E9DEE31F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810C6-B8C4-4BFF-9EB3-D1270A593E1D}" type="datetime1">
              <a:rPr lang="it-IT" smtClean="0"/>
              <a:pPr>
                <a:defRPr/>
              </a:pPr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Paola Lerza - Francesca Gitto - www.forumlive.net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9D3C7-E692-4279-AF80-C05ADEA87F7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E5F95-4D63-408B-84C0-2246A2E4BB1B}" type="datetime1">
              <a:rPr lang="it-IT" smtClean="0"/>
              <a:pPr>
                <a:defRPr/>
              </a:pPr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Paola Lerza - Francesca Gitto - www.forumlive.net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74ABA-FBAA-4036-829C-95CACB86C0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F8A51-1716-4434-93A1-9AE569650DC9}" type="datetime1">
              <a:rPr lang="it-IT" smtClean="0"/>
              <a:pPr>
                <a:defRPr/>
              </a:pPr>
              <a:t>05/03/2014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Paola Lerza - Francesca Gitto - www.forumlive.net</a:t>
            </a: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72CB9-8F59-4DA3-9F0A-6C4E787FC0B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84EFA-A13C-4AC9-B3F9-1782D0F34CF7}" type="datetime1">
              <a:rPr lang="it-IT" smtClean="0"/>
              <a:pPr>
                <a:defRPr/>
              </a:pPr>
              <a:t>05/03/2014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Paola Lerza - Francesca Gitto - www.forumlive.net</a:t>
            </a: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64D5E-F772-4A14-A743-1AE8716AA03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32E03-CF21-4006-AA53-60CD8151E91A}" type="datetime1">
              <a:rPr lang="it-IT" smtClean="0"/>
              <a:pPr>
                <a:defRPr/>
              </a:pPr>
              <a:t>05/03/2014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Paola Lerza - Francesca Gitto - www.forumlive.net</a:t>
            </a: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696F1-8C40-477F-BA73-B74D7E92821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F37A8-4946-4593-A6AC-7522BC13DFC8}" type="datetime1">
              <a:rPr lang="it-IT" smtClean="0"/>
              <a:pPr>
                <a:defRPr/>
              </a:pPr>
              <a:t>05/03/2014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Paola Lerza - Francesca Gitto - www.forumlive.net</a:t>
            </a: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03FB3-1A73-4D7A-910B-BA6A4D9078E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6182B-BE68-4894-9C78-13DE0DACA4C8}" type="datetime1">
              <a:rPr lang="it-IT" smtClean="0"/>
              <a:pPr>
                <a:defRPr/>
              </a:pPr>
              <a:t>05/03/2014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Paola Lerza - Francesca Gitto - www.forumlive.net</a:t>
            </a: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752AB-BBFB-4FBB-818E-C2E003109ED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B2A6B-A662-42F1-9AD5-41F2418F34F6}" type="datetime1">
              <a:rPr lang="it-IT" smtClean="0"/>
              <a:pPr>
                <a:defRPr/>
              </a:pPr>
              <a:t>05/03/2014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Paola Lerza - Francesca Gitto - www.forumlive.net</a:t>
            </a: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C4982-5B46-4A61-8CF5-5FC62378168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EB6D50-4012-4462-8365-A2B8C4F2D6E5}" type="datetime1">
              <a:rPr lang="it-IT" smtClean="0"/>
              <a:pPr>
                <a:defRPr/>
              </a:pPr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it-IT" smtClean="0"/>
              <a:t>Paola Lerza - Francesca Gitto - www.forumlive.net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41D27F-0641-4721-80DC-A7B86E3FDCA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/>
        </p:nvSpPr>
        <p:spPr>
          <a:xfrm>
            <a:off x="0" y="0"/>
            <a:ext cx="4500563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4500563" y="0"/>
            <a:ext cx="4643437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052" name="CasellaDiTesto 3"/>
          <p:cNvSpPr txBox="1">
            <a:spLocks noChangeArrowheads="1"/>
          </p:cNvSpPr>
          <p:nvPr/>
        </p:nvSpPr>
        <p:spPr bwMode="auto">
          <a:xfrm>
            <a:off x="3500438" y="323850"/>
            <a:ext cx="2071687" cy="46196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FF0000"/>
                </a:solidFill>
                <a:latin typeface="Corbel" pitchFamily="34" charset="0"/>
              </a:rPr>
              <a:t>QUANTO</a:t>
            </a:r>
          </a:p>
        </p:txBody>
      </p:sp>
      <p:sp>
        <p:nvSpPr>
          <p:cNvPr id="2053" name="CasellaDiTesto 4"/>
          <p:cNvSpPr txBox="1">
            <a:spLocks noChangeArrowheads="1"/>
          </p:cNvSpPr>
          <p:nvPr/>
        </p:nvSpPr>
        <p:spPr bwMode="auto">
          <a:xfrm>
            <a:off x="3500438" y="1857375"/>
            <a:ext cx="2071687" cy="83026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FF0000"/>
                </a:solidFill>
                <a:latin typeface="Corbel" pitchFamily="34" charset="0"/>
              </a:rPr>
              <a:t>+ aggettivi</a:t>
            </a:r>
          </a:p>
          <a:p>
            <a:pPr algn="ctr"/>
            <a:r>
              <a:rPr lang="it-IT" sz="2400" b="1">
                <a:solidFill>
                  <a:srgbClr val="FF0000"/>
                </a:solidFill>
                <a:latin typeface="Corbel" pitchFamily="34" charset="0"/>
              </a:rPr>
              <a:t>e avverbi</a:t>
            </a:r>
          </a:p>
        </p:txBody>
      </p:sp>
      <p:sp>
        <p:nvSpPr>
          <p:cNvPr id="2054" name="CasellaDiTesto 5"/>
          <p:cNvSpPr txBox="1">
            <a:spLocks noChangeArrowheads="1"/>
          </p:cNvSpPr>
          <p:nvPr/>
        </p:nvSpPr>
        <p:spPr bwMode="auto">
          <a:xfrm>
            <a:off x="3071813" y="4143375"/>
            <a:ext cx="2928937" cy="15700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>
                <a:solidFill>
                  <a:srgbClr val="FF0000"/>
                </a:solidFill>
                <a:latin typeface="Corbel" pitchFamily="34" charset="0"/>
              </a:rPr>
              <a:t>Caso particolare</a:t>
            </a:r>
          </a:p>
          <a:p>
            <a:pPr algn="ctr"/>
            <a:r>
              <a:rPr lang="it-IT" sz="2400">
                <a:solidFill>
                  <a:srgbClr val="FF0000"/>
                </a:solidFill>
                <a:latin typeface="Corbel" pitchFamily="34" charset="0"/>
              </a:rPr>
              <a:t>di tempo</a:t>
            </a:r>
          </a:p>
          <a:p>
            <a:pPr algn="ctr"/>
            <a:r>
              <a:rPr lang="it-IT" sz="2400">
                <a:solidFill>
                  <a:srgbClr val="FF0000"/>
                </a:solidFill>
                <a:latin typeface="Corbel" pitchFamily="34" charset="0"/>
              </a:rPr>
              <a:t>“quanto a lungo”</a:t>
            </a:r>
          </a:p>
          <a:p>
            <a:pPr algn="ctr"/>
            <a:r>
              <a:rPr lang="it-IT" sz="2400">
                <a:solidFill>
                  <a:srgbClr val="FF0000"/>
                </a:solidFill>
                <a:latin typeface="Corbel" pitchFamily="34" charset="0"/>
              </a:rPr>
              <a:t>“per quanto tempo”</a:t>
            </a:r>
          </a:p>
        </p:txBody>
      </p:sp>
      <p:sp>
        <p:nvSpPr>
          <p:cNvPr id="2055" name="CasellaDiTesto 6"/>
          <p:cNvSpPr txBox="1">
            <a:spLocks noChangeArrowheads="1"/>
          </p:cNvSpPr>
          <p:nvPr/>
        </p:nvSpPr>
        <p:spPr bwMode="auto">
          <a:xfrm>
            <a:off x="857250" y="285750"/>
            <a:ext cx="2071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0070C0"/>
                </a:solidFill>
                <a:latin typeface="Corbel" pitchFamily="34" charset="0"/>
              </a:rPr>
              <a:t>INGLESE</a:t>
            </a:r>
          </a:p>
        </p:txBody>
      </p:sp>
      <p:sp>
        <p:nvSpPr>
          <p:cNvPr id="2056" name="CasellaDiTesto 7"/>
          <p:cNvSpPr txBox="1">
            <a:spLocks noChangeArrowheads="1"/>
          </p:cNvSpPr>
          <p:nvPr/>
        </p:nvSpPr>
        <p:spPr bwMode="auto">
          <a:xfrm>
            <a:off x="6357938" y="285750"/>
            <a:ext cx="2071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00B050"/>
                </a:solidFill>
                <a:latin typeface="Corbel" pitchFamily="34" charset="0"/>
              </a:rPr>
              <a:t>LATINO</a:t>
            </a:r>
          </a:p>
        </p:txBody>
      </p:sp>
      <p:cxnSp>
        <p:nvCxnSpPr>
          <p:cNvPr id="10" name="Connettore 1 9"/>
          <p:cNvCxnSpPr>
            <a:stCxn id="2052" idx="2"/>
            <a:endCxn id="2053" idx="0"/>
          </p:cNvCxnSpPr>
          <p:nvPr/>
        </p:nvCxnSpPr>
        <p:spPr>
          <a:xfrm rot="5400000">
            <a:off x="4000501" y="1320800"/>
            <a:ext cx="1071562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Connettore 1 11"/>
          <p:cNvCxnSpPr>
            <a:stCxn id="2053" idx="2"/>
            <a:endCxn id="2054" idx="0"/>
          </p:cNvCxnSpPr>
          <p:nvPr/>
        </p:nvCxnSpPr>
        <p:spPr>
          <a:xfrm rot="5400000">
            <a:off x="3808413" y="3416300"/>
            <a:ext cx="1455738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59" name="CasellaDiTesto 22"/>
          <p:cNvSpPr txBox="1">
            <a:spLocks noChangeArrowheads="1"/>
          </p:cNvSpPr>
          <p:nvPr/>
        </p:nvSpPr>
        <p:spPr bwMode="auto">
          <a:xfrm>
            <a:off x="6357938" y="1500188"/>
            <a:ext cx="2071687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00B050"/>
                </a:solidFill>
                <a:latin typeface="Corbel" pitchFamily="34" charset="0"/>
              </a:rPr>
              <a:t>QUAM</a:t>
            </a:r>
          </a:p>
          <a:p>
            <a:pPr algn="ctr"/>
            <a:r>
              <a:rPr lang="it-IT" sz="1400" b="1">
                <a:solidFill>
                  <a:srgbClr val="00B050"/>
                </a:solidFill>
                <a:latin typeface="Corbel" pitchFamily="34" charset="0"/>
              </a:rPr>
              <a:t>Nescis quam affabilis</a:t>
            </a:r>
          </a:p>
          <a:p>
            <a:pPr algn="ctr"/>
            <a:r>
              <a:rPr lang="it-IT" sz="1400" b="1">
                <a:solidFill>
                  <a:srgbClr val="00B050"/>
                </a:solidFill>
                <a:latin typeface="Corbel" pitchFamily="34" charset="0"/>
              </a:rPr>
              <a:t>illa puella sit</a:t>
            </a: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785813" y="1500188"/>
            <a:ext cx="2071687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0070C0"/>
                </a:solidFill>
                <a:latin typeface="Corbel" pitchFamily="34" charset="0"/>
              </a:rPr>
              <a:t>HOW</a:t>
            </a:r>
          </a:p>
          <a:p>
            <a:pPr algn="ctr"/>
            <a:r>
              <a:rPr lang="it-IT" sz="1400" b="1">
                <a:solidFill>
                  <a:srgbClr val="0070C0"/>
                </a:solidFill>
                <a:latin typeface="Corbel" pitchFamily="34" charset="0"/>
              </a:rPr>
              <a:t>You don’t know how lovely that girl is</a:t>
            </a:r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642938" y="4071938"/>
            <a:ext cx="2071687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Corbel" pitchFamily="34" charset="0"/>
              </a:rPr>
              <a:t>HOW LONG</a:t>
            </a:r>
          </a:p>
          <a:p>
            <a:pPr algn="ctr"/>
            <a:r>
              <a:rPr lang="it-IT" sz="1400" b="1" dirty="0" err="1">
                <a:solidFill>
                  <a:srgbClr val="0070C0"/>
                </a:solidFill>
                <a:latin typeface="Corbel" pitchFamily="34" charset="0"/>
              </a:rPr>
              <a:t>How</a:t>
            </a:r>
            <a:r>
              <a:rPr lang="it-IT" sz="1400" b="1" dirty="0">
                <a:solidFill>
                  <a:srgbClr val="0070C0"/>
                </a:solidFill>
                <a:latin typeface="Corbel" pitchFamily="34" charset="0"/>
              </a:rPr>
              <a:t> long </a:t>
            </a:r>
            <a:r>
              <a:rPr lang="it-IT" sz="1400" b="1" dirty="0" err="1">
                <a:solidFill>
                  <a:srgbClr val="0070C0"/>
                </a:solidFill>
                <a:latin typeface="Corbel" pitchFamily="34" charset="0"/>
              </a:rPr>
              <a:t>did</a:t>
            </a:r>
            <a:r>
              <a:rPr lang="it-IT" sz="1400" b="1" dirty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>
                <a:solidFill>
                  <a:srgbClr val="0070C0"/>
                </a:solidFill>
                <a:latin typeface="Corbel" pitchFamily="34" charset="0"/>
              </a:rPr>
              <a:t>you</a:t>
            </a:r>
            <a:r>
              <a:rPr lang="it-IT" sz="1400" b="1" dirty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>
                <a:solidFill>
                  <a:srgbClr val="0070C0"/>
                </a:solidFill>
                <a:latin typeface="Corbel" pitchFamily="34" charset="0"/>
              </a:rPr>
              <a:t>study</a:t>
            </a:r>
            <a:r>
              <a:rPr lang="it-IT" sz="1400" b="1" dirty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>
                <a:solidFill>
                  <a:srgbClr val="0070C0"/>
                </a:solidFill>
                <a:latin typeface="Corbel" pitchFamily="34" charset="0"/>
              </a:rPr>
              <a:t>yesterday</a:t>
            </a:r>
            <a:r>
              <a:rPr lang="it-IT" sz="1400" b="1" dirty="0">
                <a:solidFill>
                  <a:srgbClr val="0070C0"/>
                </a:solidFill>
                <a:latin typeface="Corbel" pitchFamily="34" charset="0"/>
              </a:rPr>
              <a:t>?</a:t>
            </a:r>
          </a:p>
          <a:p>
            <a:pPr algn="ctr"/>
            <a:endParaRPr lang="it-IT" sz="1400" b="1" dirty="0">
              <a:solidFill>
                <a:srgbClr val="0070C0"/>
              </a:solidFill>
              <a:latin typeface="Corbel" pitchFamily="34" charset="0"/>
            </a:endParaRPr>
          </a:p>
          <a:p>
            <a:pPr algn="ctr"/>
            <a:r>
              <a:rPr lang="it-IT" sz="1400" b="1" dirty="0" err="1">
                <a:solidFill>
                  <a:srgbClr val="0070C0"/>
                </a:solidFill>
                <a:latin typeface="Corbel" pitchFamily="34" charset="0"/>
              </a:rPr>
              <a:t>How</a:t>
            </a:r>
            <a:r>
              <a:rPr lang="it-IT" sz="1400" b="1" dirty="0">
                <a:solidFill>
                  <a:srgbClr val="0070C0"/>
                </a:solidFill>
                <a:latin typeface="Corbel" pitchFamily="34" charset="0"/>
              </a:rPr>
              <a:t> long </a:t>
            </a:r>
            <a:r>
              <a:rPr lang="it-IT" sz="1400" b="1" dirty="0" err="1">
                <a:solidFill>
                  <a:srgbClr val="0070C0"/>
                </a:solidFill>
                <a:latin typeface="Corbel" pitchFamily="34" charset="0"/>
              </a:rPr>
              <a:t>did</a:t>
            </a:r>
            <a:r>
              <a:rPr lang="it-IT" sz="1400" b="1" dirty="0">
                <a:solidFill>
                  <a:srgbClr val="0070C0"/>
                </a:solidFill>
                <a:latin typeface="Corbel" pitchFamily="34" charset="0"/>
              </a:rPr>
              <a:t> the </a:t>
            </a:r>
            <a:r>
              <a:rPr lang="it-IT" sz="1400" b="1" dirty="0" err="1">
                <a:solidFill>
                  <a:srgbClr val="0070C0"/>
                </a:solidFill>
                <a:latin typeface="Corbel" pitchFamily="34" charset="0"/>
              </a:rPr>
              <a:t>Romans</a:t>
            </a:r>
            <a:r>
              <a:rPr lang="it-IT" sz="1400" b="1" dirty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>
                <a:solidFill>
                  <a:srgbClr val="0070C0"/>
                </a:solidFill>
                <a:latin typeface="Corbel" pitchFamily="34" charset="0"/>
              </a:rPr>
              <a:t>fight</a:t>
            </a:r>
            <a:r>
              <a:rPr lang="it-IT" sz="1400" b="1" dirty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>
                <a:solidFill>
                  <a:srgbClr val="0070C0"/>
                </a:solidFill>
                <a:latin typeface="Corbel" pitchFamily="34" charset="0"/>
              </a:rPr>
              <a:t>against</a:t>
            </a:r>
            <a:r>
              <a:rPr lang="it-IT" sz="1400" b="1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smtClean="0">
                <a:solidFill>
                  <a:srgbClr val="0070C0"/>
                </a:solidFill>
                <a:latin typeface="Corbel" pitchFamily="34" charset="0"/>
              </a:rPr>
              <a:t>the </a:t>
            </a:r>
            <a:r>
              <a:rPr lang="it-IT" sz="1400" b="1" dirty="0" err="1">
                <a:solidFill>
                  <a:srgbClr val="0070C0"/>
                </a:solidFill>
                <a:latin typeface="Corbel" pitchFamily="34" charset="0"/>
              </a:rPr>
              <a:t>Germans</a:t>
            </a:r>
            <a:r>
              <a:rPr lang="it-IT" sz="1400" b="1" dirty="0">
                <a:solidFill>
                  <a:srgbClr val="0070C0"/>
                </a:solidFill>
                <a:latin typeface="Corbel" pitchFamily="34" charset="0"/>
              </a:rPr>
              <a:t>?</a:t>
            </a:r>
          </a:p>
        </p:txBody>
      </p:sp>
      <p:sp>
        <p:nvSpPr>
          <p:cNvPr id="2062" name="CasellaDiTesto 25"/>
          <p:cNvSpPr txBox="1">
            <a:spLocks noChangeArrowheads="1"/>
          </p:cNvSpPr>
          <p:nvPr/>
        </p:nvSpPr>
        <p:spPr bwMode="auto">
          <a:xfrm>
            <a:off x="6572250" y="4071938"/>
            <a:ext cx="2071688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00B050"/>
                </a:solidFill>
                <a:latin typeface="Corbel" pitchFamily="34" charset="0"/>
              </a:rPr>
              <a:t>QUAM DIU</a:t>
            </a:r>
          </a:p>
          <a:p>
            <a:pPr algn="ctr"/>
            <a:r>
              <a:rPr lang="it-IT" sz="1400" b="1">
                <a:solidFill>
                  <a:srgbClr val="00B050"/>
                </a:solidFill>
                <a:latin typeface="Corbel" pitchFamily="34" charset="0"/>
              </a:rPr>
              <a:t>Quam diu heri </a:t>
            </a:r>
          </a:p>
          <a:p>
            <a:pPr algn="ctr"/>
            <a:r>
              <a:rPr lang="it-IT" sz="1400" b="1">
                <a:solidFill>
                  <a:srgbClr val="00B050"/>
                </a:solidFill>
                <a:latin typeface="Corbel" pitchFamily="34" charset="0"/>
              </a:rPr>
              <a:t>studuisti?</a:t>
            </a:r>
          </a:p>
          <a:p>
            <a:pPr algn="ctr"/>
            <a:endParaRPr lang="it-IT" sz="1400" b="1">
              <a:solidFill>
                <a:srgbClr val="00B050"/>
              </a:solidFill>
              <a:latin typeface="Corbel" pitchFamily="34" charset="0"/>
            </a:endParaRPr>
          </a:p>
          <a:p>
            <a:pPr algn="ctr"/>
            <a:r>
              <a:rPr lang="it-IT" sz="1400" b="1">
                <a:solidFill>
                  <a:srgbClr val="00B050"/>
                </a:solidFill>
                <a:latin typeface="Corbel" pitchFamily="34" charset="0"/>
              </a:rPr>
              <a:t>Quam diu Romani </a:t>
            </a:r>
          </a:p>
          <a:p>
            <a:pPr algn="ctr"/>
            <a:r>
              <a:rPr lang="it-IT" sz="1400" b="1">
                <a:solidFill>
                  <a:srgbClr val="00B050"/>
                </a:solidFill>
                <a:latin typeface="Corbel" pitchFamily="34" charset="0"/>
              </a:rPr>
              <a:t>cum Germanis</a:t>
            </a:r>
          </a:p>
          <a:p>
            <a:pPr algn="ctr"/>
            <a:r>
              <a:rPr lang="it-IT" sz="1400" b="1">
                <a:solidFill>
                  <a:srgbClr val="00B050"/>
                </a:solidFill>
                <a:latin typeface="Corbel" pitchFamily="34" charset="0"/>
              </a:rPr>
              <a:t>pugnaverunt?</a:t>
            </a:r>
          </a:p>
        </p:txBody>
      </p:sp>
      <p:sp>
        <p:nvSpPr>
          <p:cNvPr id="15" name="Ovale 14">
            <a:hlinkHover r:id="" action="ppaction://noaction" highlightClick="1"/>
          </p:cNvPr>
          <p:cNvSpPr/>
          <p:nvPr/>
        </p:nvSpPr>
        <p:spPr>
          <a:xfrm>
            <a:off x="928688" y="2786063"/>
            <a:ext cx="1714500" cy="571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 click </a:t>
            </a:r>
            <a:r>
              <a:rPr lang="it-IT" dirty="0" err="1"/>
              <a:t>for</a:t>
            </a:r>
            <a:r>
              <a:rPr lang="it-IT" dirty="0"/>
              <a:t> English</a:t>
            </a:r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Paola Lerza - Francesca Gitto - www.forumlive.net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  <p:bldP spid="2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4500563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4500563" y="0"/>
            <a:ext cx="4643437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3500438" y="323850"/>
            <a:ext cx="2071687" cy="46196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FF0000"/>
                </a:solidFill>
                <a:latin typeface="Corbel" pitchFamily="34" charset="0"/>
              </a:rPr>
              <a:t>QUANTO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500438" y="1857375"/>
            <a:ext cx="2071687" cy="46166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  <a:latin typeface="Corbel" pitchFamily="34" charset="0"/>
              </a:rPr>
              <a:t>+ verbi</a:t>
            </a:r>
            <a:endParaRPr lang="it-IT" sz="2400" b="1" dirty="0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3071813" y="4143375"/>
            <a:ext cx="2928937" cy="83099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dirty="0">
                <a:solidFill>
                  <a:srgbClr val="FF0000"/>
                </a:solidFill>
                <a:latin typeface="Corbel" pitchFamily="34" charset="0"/>
              </a:rPr>
              <a:t>Caso particolare</a:t>
            </a:r>
          </a:p>
          <a:p>
            <a:pPr algn="ctr"/>
            <a:r>
              <a:rPr lang="it-IT" sz="2400" dirty="0">
                <a:solidFill>
                  <a:srgbClr val="FF0000"/>
                </a:solidFill>
                <a:latin typeface="Corbel" pitchFamily="34" charset="0"/>
              </a:rPr>
              <a:t>di </a:t>
            </a:r>
            <a:r>
              <a:rPr lang="it-IT" sz="2400" dirty="0" smtClean="0">
                <a:solidFill>
                  <a:srgbClr val="FF0000"/>
                </a:solidFill>
                <a:latin typeface="Corbel" pitchFamily="34" charset="0"/>
              </a:rPr>
              <a:t>stima o prezzo</a:t>
            </a:r>
            <a:endParaRPr lang="it-IT" sz="2400" dirty="0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857250" y="285750"/>
            <a:ext cx="2071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0070C0"/>
                </a:solidFill>
                <a:latin typeface="Corbel" pitchFamily="34" charset="0"/>
              </a:rPr>
              <a:t>INGLESE</a:t>
            </a: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6357938" y="285750"/>
            <a:ext cx="2071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00B050"/>
                </a:solidFill>
                <a:latin typeface="Corbel" pitchFamily="34" charset="0"/>
              </a:rPr>
              <a:t>LATINO</a:t>
            </a:r>
          </a:p>
        </p:txBody>
      </p:sp>
      <p:cxnSp>
        <p:nvCxnSpPr>
          <p:cNvPr id="9" name="Connettore 1 8"/>
          <p:cNvCxnSpPr>
            <a:stCxn id="4" idx="2"/>
            <a:endCxn id="5" idx="0"/>
          </p:cNvCxnSpPr>
          <p:nvPr/>
        </p:nvCxnSpPr>
        <p:spPr>
          <a:xfrm rot="5400000">
            <a:off x="4000501" y="1321594"/>
            <a:ext cx="107156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Connettore 1 9"/>
          <p:cNvCxnSpPr>
            <a:stCxn id="5" idx="2"/>
            <a:endCxn id="6" idx="0"/>
          </p:cNvCxnSpPr>
          <p:nvPr/>
        </p:nvCxnSpPr>
        <p:spPr>
          <a:xfrm rot="5400000">
            <a:off x="3624115" y="3231207"/>
            <a:ext cx="1824335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CasellaDiTesto 22"/>
          <p:cNvSpPr txBox="1">
            <a:spLocks noChangeArrowheads="1"/>
          </p:cNvSpPr>
          <p:nvPr/>
        </p:nvSpPr>
        <p:spPr bwMode="auto">
          <a:xfrm>
            <a:off x="6357938" y="1214422"/>
            <a:ext cx="207168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B050"/>
                </a:solidFill>
                <a:latin typeface="Corbel" pitchFamily="34" charset="0"/>
              </a:rPr>
              <a:t>QUANTUM</a:t>
            </a:r>
            <a:endParaRPr lang="it-IT" sz="2400" b="1" dirty="0">
              <a:solidFill>
                <a:srgbClr val="00B050"/>
              </a:solidFill>
              <a:latin typeface="Corbel" pitchFamily="34" charset="0"/>
            </a:endParaRPr>
          </a:p>
          <a:p>
            <a:pPr algn="ctr"/>
            <a:r>
              <a:rPr lang="it-IT" sz="1400" b="1" dirty="0" smtClean="0">
                <a:solidFill>
                  <a:srgbClr val="00B050"/>
                </a:solidFill>
                <a:latin typeface="Corbel" pitchFamily="34" charset="0"/>
              </a:rPr>
              <a:t>Quantum </a:t>
            </a:r>
            <a:r>
              <a:rPr lang="it-IT" sz="1400" b="1" dirty="0" err="1" smtClean="0">
                <a:solidFill>
                  <a:srgbClr val="00B050"/>
                </a:solidFill>
                <a:latin typeface="Corbel" pitchFamily="34" charset="0"/>
              </a:rPr>
              <a:t>cras</a:t>
            </a:r>
            <a:r>
              <a:rPr lang="it-IT" sz="1400" b="1" dirty="0" smtClean="0">
                <a:solidFill>
                  <a:srgbClr val="00B05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B050"/>
                </a:solidFill>
                <a:latin typeface="Corbel" pitchFamily="34" charset="0"/>
              </a:rPr>
              <a:t>laboraturus</a:t>
            </a:r>
            <a:r>
              <a:rPr lang="it-IT" sz="1400" b="1" dirty="0" smtClean="0">
                <a:solidFill>
                  <a:srgbClr val="00B05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B050"/>
                </a:solidFill>
                <a:latin typeface="Corbel" pitchFamily="34" charset="0"/>
              </a:rPr>
              <a:t>es</a:t>
            </a:r>
            <a:r>
              <a:rPr lang="it-IT" sz="1400" b="1" dirty="0" smtClean="0">
                <a:solidFill>
                  <a:srgbClr val="00B050"/>
                </a:solidFill>
                <a:latin typeface="Corbel" pitchFamily="34" charset="0"/>
              </a:rPr>
              <a:t>?</a:t>
            </a:r>
          </a:p>
          <a:p>
            <a:pPr algn="ctr"/>
            <a:endParaRPr lang="it-IT" sz="1400" b="1" dirty="0" smtClean="0">
              <a:solidFill>
                <a:srgbClr val="00B050"/>
              </a:solidFill>
              <a:latin typeface="Corbel" pitchFamily="34" charset="0"/>
            </a:endParaRPr>
          </a:p>
          <a:p>
            <a:pPr algn="ctr"/>
            <a:r>
              <a:rPr lang="it-IT" sz="1400" b="1" dirty="0" err="1" smtClean="0">
                <a:solidFill>
                  <a:srgbClr val="00B050"/>
                </a:solidFill>
                <a:latin typeface="Corbel" pitchFamily="34" charset="0"/>
              </a:rPr>
              <a:t>Nescio</a:t>
            </a:r>
            <a:r>
              <a:rPr lang="it-IT" sz="1400" b="1" dirty="0" smtClean="0">
                <a:solidFill>
                  <a:srgbClr val="00B050"/>
                </a:solidFill>
                <a:latin typeface="Corbel" pitchFamily="34" charset="0"/>
              </a:rPr>
              <a:t> quantum  pro patria </a:t>
            </a:r>
            <a:r>
              <a:rPr lang="it-IT" sz="1400" b="1" dirty="0" err="1" smtClean="0">
                <a:solidFill>
                  <a:srgbClr val="00B050"/>
                </a:solidFill>
                <a:latin typeface="Corbel" pitchFamily="34" charset="0"/>
              </a:rPr>
              <a:t>mea</a:t>
            </a:r>
            <a:r>
              <a:rPr lang="it-IT" sz="1400" b="1" dirty="0" smtClean="0">
                <a:solidFill>
                  <a:srgbClr val="00B05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B050"/>
                </a:solidFill>
                <a:latin typeface="Corbel" pitchFamily="34" charset="0"/>
              </a:rPr>
              <a:t>facere</a:t>
            </a:r>
            <a:r>
              <a:rPr lang="it-IT" sz="1400" b="1" dirty="0" smtClean="0">
                <a:solidFill>
                  <a:srgbClr val="00B05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B050"/>
                </a:solidFill>
                <a:latin typeface="Corbel" pitchFamily="34" charset="0"/>
              </a:rPr>
              <a:t>possim</a:t>
            </a:r>
            <a:endParaRPr lang="it-IT" sz="1400" b="1" dirty="0">
              <a:solidFill>
                <a:srgbClr val="00B050"/>
              </a:solidFill>
              <a:latin typeface="Corbel" pitchFamily="34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785813" y="1248305"/>
            <a:ext cx="2071687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  <a:latin typeface="Corbel" pitchFamily="34" charset="0"/>
              </a:rPr>
              <a:t>HOW MUCH</a:t>
            </a:r>
            <a:endParaRPr lang="it-IT" sz="2400" b="1" dirty="0">
              <a:solidFill>
                <a:srgbClr val="0070C0"/>
              </a:solidFill>
              <a:latin typeface="Corbel" pitchFamily="34" charset="0"/>
            </a:endParaRPr>
          </a:p>
          <a:p>
            <a:pPr algn="ctr"/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How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much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will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you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work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tomorrow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?</a:t>
            </a:r>
          </a:p>
          <a:p>
            <a:pPr algn="ctr"/>
            <a:endParaRPr lang="it-IT" sz="1400" b="1" dirty="0" smtClean="0">
              <a:solidFill>
                <a:srgbClr val="0070C0"/>
              </a:solidFill>
              <a:latin typeface="Corbel" pitchFamily="34" charset="0"/>
            </a:endParaRPr>
          </a:p>
          <a:p>
            <a:pPr algn="ctr"/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I don’t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know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how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much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I can do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for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my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country</a:t>
            </a:r>
            <a:endParaRPr lang="it-IT" sz="1400" b="1" dirty="0">
              <a:solidFill>
                <a:srgbClr val="0070C0"/>
              </a:solidFill>
              <a:latin typeface="Corbel" pitchFamily="34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785801" y="4466404"/>
            <a:ext cx="2071687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Corbel" pitchFamily="34" charset="0"/>
              </a:rPr>
              <a:t>HOW </a:t>
            </a:r>
            <a:r>
              <a:rPr lang="it-IT" sz="2400" b="1" dirty="0" smtClean="0">
                <a:solidFill>
                  <a:srgbClr val="0070C0"/>
                </a:solidFill>
                <a:latin typeface="Corbel" pitchFamily="34" charset="0"/>
              </a:rPr>
              <a:t>MUCH</a:t>
            </a:r>
            <a:endParaRPr lang="it-IT" sz="2400" b="1" dirty="0">
              <a:solidFill>
                <a:srgbClr val="0070C0"/>
              </a:solidFill>
              <a:latin typeface="Corbel" pitchFamily="34" charset="0"/>
            </a:endParaRPr>
          </a:p>
          <a:p>
            <a:pPr algn="ctr"/>
            <a:r>
              <a:rPr lang="it-IT" sz="1400" b="1" dirty="0" err="1">
                <a:solidFill>
                  <a:srgbClr val="0070C0"/>
                </a:solidFill>
                <a:latin typeface="Corbel" pitchFamily="34" charset="0"/>
              </a:rPr>
              <a:t>How</a:t>
            </a:r>
            <a:r>
              <a:rPr lang="it-IT" sz="1400" b="1" dirty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much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does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it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cost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?</a:t>
            </a:r>
            <a:endParaRPr lang="it-IT" sz="1400" b="1" dirty="0">
              <a:solidFill>
                <a:srgbClr val="0070C0"/>
              </a:solidFill>
              <a:latin typeface="Corbel" pitchFamily="34" charset="0"/>
            </a:endParaRPr>
          </a:p>
        </p:txBody>
      </p:sp>
      <p:sp>
        <p:nvSpPr>
          <p:cNvPr id="14" name="CasellaDiTesto 25"/>
          <p:cNvSpPr txBox="1">
            <a:spLocks noChangeArrowheads="1"/>
          </p:cNvSpPr>
          <p:nvPr/>
        </p:nvSpPr>
        <p:spPr bwMode="auto">
          <a:xfrm>
            <a:off x="6572264" y="4214818"/>
            <a:ext cx="2071688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B050"/>
                </a:solidFill>
                <a:latin typeface="Corbel" pitchFamily="34" charset="0"/>
              </a:rPr>
              <a:t>QUANTI</a:t>
            </a:r>
            <a:endParaRPr lang="it-IT" sz="2400" b="1" dirty="0">
              <a:solidFill>
                <a:srgbClr val="00B050"/>
              </a:solidFill>
              <a:latin typeface="Corbel" pitchFamily="34" charset="0"/>
            </a:endParaRPr>
          </a:p>
          <a:p>
            <a:pPr algn="ctr"/>
            <a:r>
              <a:rPr lang="it-IT" sz="1400" b="1" dirty="0" smtClean="0">
                <a:solidFill>
                  <a:srgbClr val="00B050"/>
                </a:solidFill>
                <a:latin typeface="Corbel" pitchFamily="34" charset="0"/>
              </a:rPr>
              <a:t>Quanti </a:t>
            </a:r>
            <a:r>
              <a:rPr lang="it-IT" sz="1400" b="1" dirty="0" err="1" smtClean="0">
                <a:solidFill>
                  <a:srgbClr val="00B050"/>
                </a:solidFill>
                <a:latin typeface="Corbel" pitchFamily="34" charset="0"/>
              </a:rPr>
              <a:t>venit</a:t>
            </a:r>
            <a:r>
              <a:rPr lang="it-IT" sz="1400" b="1" dirty="0" smtClean="0">
                <a:solidFill>
                  <a:srgbClr val="00B050"/>
                </a:solidFill>
                <a:latin typeface="Corbel" pitchFamily="34" charset="0"/>
              </a:rPr>
              <a:t>?</a:t>
            </a:r>
            <a:endParaRPr lang="it-IT" sz="1400" b="1" dirty="0">
              <a:solidFill>
                <a:srgbClr val="00B050"/>
              </a:solidFill>
              <a:latin typeface="Corbel" pitchFamily="34" charset="0"/>
            </a:endParaRPr>
          </a:p>
          <a:p>
            <a:pPr algn="ctr"/>
            <a:endParaRPr lang="it-IT" sz="1400" b="1" dirty="0">
              <a:solidFill>
                <a:srgbClr val="00B050"/>
              </a:solidFill>
              <a:latin typeface="Corbel" pitchFamily="34" charset="0"/>
            </a:endParaRPr>
          </a:p>
        </p:txBody>
      </p:sp>
      <p:sp>
        <p:nvSpPr>
          <p:cNvPr id="15" name="Ovale 14">
            <a:hlinkHover r:id="" action="ppaction://noaction" highlightClick="1"/>
          </p:cNvPr>
          <p:cNvSpPr/>
          <p:nvPr/>
        </p:nvSpPr>
        <p:spPr>
          <a:xfrm>
            <a:off x="1000100" y="3214686"/>
            <a:ext cx="1714500" cy="571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 click </a:t>
            </a:r>
            <a:r>
              <a:rPr lang="it-IT" dirty="0" err="1"/>
              <a:t>for</a:t>
            </a:r>
            <a:r>
              <a:rPr lang="it-IT" dirty="0"/>
              <a:t> English</a:t>
            </a:r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Paola Lerza - Francesca Gitto - www.forumlive.net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4500563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4500563" y="0"/>
            <a:ext cx="4643437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3500438" y="323850"/>
            <a:ext cx="2071687" cy="46196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FF0000"/>
                </a:solidFill>
                <a:latin typeface="Corbel" pitchFamily="34" charset="0"/>
              </a:rPr>
              <a:t>QUANTO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500438" y="1857375"/>
            <a:ext cx="2071687" cy="83099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 dirty="0">
                <a:solidFill>
                  <a:srgbClr val="FF0000"/>
                </a:solidFill>
                <a:latin typeface="Corbel" pitchFamily="34" charset="0"/>
              </a:rPr>
              <a:t>+ </a:t>
            </a:r>
            <a:r>
              <a:rPr lang="it-IT" sz="2400" b="1" dirty="0" smtClean="0">
                <a:solidFill>
                  <a:srgbClr val="FF0000"/>
                </a:solidFill>
                <a:latin typeface="Corbel" pitchFamily="34" charset="0"/>
              </a:rPr>
              <a:t>sostantivi</a:t>
            </a:r>
          </a:p>
          <a:p>
            <a:pPr algn="ctr"/>
            <a:r>
              <a:rPr lang="it-IT" sz="2400" b="1" dirty="0" smtClean="0">
                <a:solidFill>
                  <a:srgbClr val="FF0000"/>
                </a:solidFill>
                <a:latin typeface="Corbel" pitchFamily="34" charset="0"/>
              </a:rPr>
              <a:t>singolari</a:t>
            </a:r>
            <a:endParaRPr lang="it-IT" sz="2400" b="1" dirty="0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3571868" y="4143375"/>
            <a:ext cx="1928826" cy="83099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  <a:latin typeface="Corbel" pitchFamily="34" charset="0"/>
              </a:rPr>
              <a:t>+ sostantivi</a:t>
            </a:r>
          </a:p>
          <a:p>
            <a:pPr algn="ctr"/>
            <a:r>
              <a:rPr lang="it-IT" sz="2400" b="1" dirty="0" smtClean="0">
                <a:solidFill>
                  <a:srgbClr val="FF0000"/>
                </a:solidFill>
                <a:latin typeface="Corbel" pitchFamily="34" charset="0"/>
              </a:rPr>
              <a:t>plurali</a:t>
            </a:r>
            <a:endParaRPr lang="it-IT" sz="2400" b="1" dirty="0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857250" y="285750"/>
            <a:ext cx="2071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0070C0"/>
                </a:solidFill>
                <a:latin typeface="Corbel" pitchFamily="34" charset="0"/>
              </a:rPr>
              <a:t>INGLESE</a:t>
            </a: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6357938" y="285750"/>
            <a:ext cx="2071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00B050"/>
                </a:solidFill>
                <a:latin typeface="Corbel" pitchFamily="34" charset="0"/>
              </a:rPr>
              <a:t>LATINO</a:t>
            </a:r>
          </a:p>
        </p:txBody>
      </p:sp>
      <p:cxnSp>
        <p:nvCxnSpPr>
          <p:cNvPr id="9" name="Connettore 1 8"/>
          <p:cNvCxnSpPr>
            <a:stCxn id="4" idx="2"/>
            <a:endCxn id="5" idx="0"/>
          </p:cNvCxnSpPr>
          <p:nvPr/>
        </p:nvCxnSpPr>
        <p:spPr>
          <a:xfrm rot="5400000">
            <a:off x="4000501" y="1321594"/>
            <a:ext cx="107156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Connettore 1 9"/>
          <p:cNvCxnSpPr>
            <a:stCxn id="5" idx="2"/>
            <a:endCxn id="6" idx="0"/>
          </p:cNvCxnSpPr>
          <p:nvPr/>
        </p:nvCxnSpPr>
        <p:spPr>
          <a:xfrm rot="5400000">
            <a:off x="3808781" y="3415873"/>
            <a:ext cx="1455003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CasellaDiTesto 22"/>
          <p:cNvSpPr txBox="1">
            <a:spLocks noChangeArrowheads="1"/>
          </p:cNvSpPr>
          <p:nvPr/>
        </p:nvSpPr>
        <p:spPr bwMode="auto">
          <a:xfrm>
            <a:off x="6143636" y="1785926"/>
            <a:ext cx="250033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B050"/>
                </a:solidFill>
                <a:latin typeface="Corbel" pitchFamily="34" charset="0"/>
              </a:rPr>
              <a:t>QUANTUS,A,UM</a:t>
            </a:r>
            <a:endParaRPr lang="it-IT" sz="2400" b="1" dirty="0">
              <a:solidFill>
                <a:srgbClr val="00B050"/>
              </a:solidFill>
              <a:latin typeface="Corbel" pitchFamily="34" charset="0"/>
            </a:endParaRPr>
          </a:p>
          <a:p>
            <a:pPr algn="ctr"/>
            <a:r>
              <a:rPr lang="it-IT" sz="1400" b="1" dirty="0" smtClean="0">
                <a:solidFill>
                  <a:srgbClr val="00B050"/>
                </a:solidFill>
                <a:latin typeface="Corbel" pitchFamily="34" charset="0"/>
              </a:rPr>
              <a:t>Quanta pecunia </a:t>
            </a:r>
            <a:r>
              <a:rPr lang="it-IT" sz="1400" b="1" dirty="0" err="1" smtClean="0">
                <a:solidFill>
                  <a:srgbClr val="00B050"/>
                </a:solidFill>
                <a:latin typeface="Corbel" pitchFamily="34" charset="0"/>
              </a:rPr>
              <a:t>tibi</a:t>
            </a:r>
            <a:r>
              <a:rPr lang="it-IT" sz="1400" b="1" dirty="0" smtClean="0">
                <a:solidFill>
                  <a:srgbClr val="00B050"/>
                </a:solidFill>
                <a:latin typeface="Corbel" pitchFamily="34" charset="0"/>
              </a:rPr>
              <a:t> opus est?</a:t>
            </a:r>
            <a:endParaRPr lang="it-IT" sz="1400" b="1" dirty="0">
              <a:solidFill>
                <a:srgbClr val="00B050"/>
              </a:solidFill>
              <a:latin typeface="Corbel" pitchFamily="34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785786" y="1857364"/>
            <a:ext cx="2071687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  <a:latin typeface="Corbel" pitchFamily="34" charset="0"/>
              </a:rPr>
              <a:t>HOW MUCH</a:t>
            </a:r>
            <a:endParaRPr lang="it-IT" sz="2400" b="1" dirty="0">
              <a:solidFill>
                <a:srgbClr val="0070C0"/>
              </a:solidFill>
              <a:latin typeface="Corbel" pitchFamily="34" charset="0"/>
            </a:endParaRPr>
          </a:p>
          <a:p>
            <a:pPr algn="ctr"/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How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much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money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do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you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need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?</a:t>
            </a:r>
            <a:endParaRPr lang="it-IT" sz="1400" b="1" dirty="0">
              <a:solidFill>
                <a:srgbClr val="0070C0"/>
              </a:solidFill>
              <a:latin typeface="Corbel" pitchFamily="34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785801" y="4250960"/>
            <a:ext cx="2071687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Corbel" pitchFamily="34" charset="0"/>
              </a:rPr>
              <a:t>HOW </a:t>
            </a:r>
            <a:r>
              <a:rPr lang="it-IT" sz="2400" b="1" dirty="0" smtClean="0">
                <a:solidFill>
                  <a:srgbClr val="0070C0"/>
                </a:solidFill>
                <a:latin typeface="Corbel" pitchFamily="34" charset="0"/>
              </a:rPr>
              <a:t>MANY</a:t>
            </a:r>
            <a:endParaRPr lang="it-IT" sz="2400" b="1" dirty="0">
              <a:solidFill>
                <a:srgbClr val="0070C0"/>
              </a:solidFill>
              <a:latin typeface="Corbel" pitchFamily="34" charset="0"/>
            </a:endParaRPr>
          </a:p>
          <a:p>
            <a:pPr algn="ctr"/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How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many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soldiers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are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there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in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Caesar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’s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army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?</a:t>
            </a:r>
          </a:p>
          <a:p>
            <a:pPr algn="ctr"/>
            <a:endParaRPr lang="it-IT" sz="1400" b="1" dirty="0" smtClean="0">
              <a:solidFill>
                <a:srgbClr val="0070C0"/>
              </a:solidFill>
              <a:latin typeface="Corbel" pitchFamily="34" charset="0"/>
            </a:endParaRPr>
          </a:p>
          <a:p>
            <a:pPr algn="ctr"/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With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how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many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friends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are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you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going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to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70C0"/>
                </a:solidFill>
                <a:latin typeface="Corbel" pitchFamily="34" charset="0"/>
              </a:rPr>
              <a:t>leave</a:t>
            </a:r>
            <a:r>
              <a:rPr lang="it-IT" sz="1400" b="1" dirty="0" smtClean="0">
                <a:solidFill>
                  <a:srgbClr val="0070C0"/>
                </a:solidFill>
                <a:latin typeface="Corbel" pitchFamily="34" charset="0"/>
              </a:rPr>
              <a:t>?</a:t>
            </a:r>
            <a:endParaRPr lang="it-IT" sz="1400" b="1" dirty="0">
              <a:solidFill>
                <a:srgbClr val="0070C0"/>
              </a:solidFill>
              <a:latin typeface="Corbel" pitchFamily="34" charset="0"/>
            </a:endParaRPr>
          </a:p>
        </p:txBody>
      </p:sp>
      <p:sp>
        <p:nvSpPr>
          <p:cNvPr id="14" name="CasellaDiTesto 25"/>
          <p:cNvSpPr txBox="1">
            <a:spLocks noChangeArrowheads="1"/>
          </p:cNvSpPr>
          <p:nvPr/>
        </p:nvSpPr>
        <p:spPr bwMode="auto">
          <a:xfrm>
            <a:off x="6215074" y="3643314"/>
            <a:ext cx="2428864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B050"/>
                </a:solidFill>
                <a:latin typeface="Corbel" pitchFamily="34" charset="0"/>
              </a:rPr>
              <a:t>QUAM </a:t>
            </a:r>
          </a:p>
          <a:p>
            <a:pPr algn="ctr"/>
            <a:r>
              <a:rPr lang="it-IT" sz="2400" b="1" dirty="0" smtClean="0">
                <a:solidFill>
                  <a:srgbClr val="00B050"/>
                </a:solidFill>
                <a:latin typeface="Corbel" pitchFamily="34" charset="0"/>
              </a:rPr>
              <a:t>MULTI,AE,A</a:t>
            </a:r>
            <a:endParaRPr lang="it-IT" sz="2400" b="1" dirty="0">
              <a:solidFill>
                <a:srgbClr val="00B050"/>
              </a:solidFill>
              <a:latin typeface="Corbel" pitchFamily="34" charset="0"/>
            </a:endParaRPr>
          </a:p>
          <a:p>
            <a:pPr algn="ctr"/>
            <a:r>
              <a:rPr lang="it-IT" sz="1400" b="1" dirty="0" err="1" smtClean="0">
                <a:solidFill>
                  <a:srgbClr val="00B050"/>
                </a:solidFill>
                <a:latin typeface="Corbel" pitchFamily="34" charset="0"/>
              </a:rPr>
              <a:t>Quam</a:t>
            </a:r>
            <a:r>
              <a:rPr lang="it-IT" sz="1400" b="1" dirty="0" smtClean="0">
                <a:solidFill>
                  <a:srgbClr val="00B050"/>
                </a:solidFill>
                <a:latin typeface="Corbel" pitchFamily="34" charset="0"/>
              </a:rPr>
              <a:t> multi  </a:t>
            </a:r>
            <a:r>
              <a:rPr lang="it-IT" sz="1400" b="1" dirty="0" err="1" smtClean="0">
                <a:solidFill>
                  <a:srgbClr val="00B050"/>
                </a:solidFill>
                <a:latin typeface="Corbel" pitchFamily="34" charset="0"/>
              </a:rPr>
              <a:t>milites</a:t>
            </a:r>
            <a:r>
              <a:rPr lang="it-IT" sz="1400" b="1" dirty="0" smtClean="0">
                <a:solidFill>
                  <a:srgbClr val="00B050"/>
                </a:solidFill>
                <a:latin typeface="Corbel" pitchFamily="34" charset="0"/>
              </a:rPr>
              <a:t> in  </a:t>
            </a:r>
            <a:r>
              <a:rPr lang="it-IT" sz="1400" b="1" dirty="0" err="1" smtClean="0">
                <a:solidFill>
                  <a:srgbClr val="00B050"/>
                </a:solidFill>
                <a:latin typeface="Corbel" pitchFamily="34" charset="0"/>
              </a:rPr>
              <a:t>Caesaris</a:t>
            </a:r>
            <a:r>
              <a:rPr lang="it-IT" sz="1400" b="1" dirty="0" smtClean="0">
                <a:solidFill>
                  <a:srgbClr val="00B05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B050"/>
                </a:solidFill>
                <a:latin typeface="Corbel" pitchFamily="34" charset="0"/>
              </a:rPr>
              <a:t>exercitu</a:t>
            </a:r>
            <a:r>
              <a:rPr lang="it-IT" sz="1400" b="1" dirty="0" smtClean="0">
                <a:solidFill>
                  <a:srgbClr val="00B05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B050"/>
                </a:solidFill>
                <a:latin typeface="Corbel" pitchFamily="34" charset="0"/>
              </a:rPr>
              <a:t>sunt</a:t>
            </a:r>
            <a:r>
              <a:rPr lang="it-IT" sz="1400" b="1" dirty="0" smtClean="0">
                <a:solidFill>
                  <a:srgbClr val="00B050"/>
                </a:solidFill>
                <a:latin typeface="Corbel" pitchFamily="34" charset="0"/>
              </a:rPr>
              <a:t>?</a:t>
            </a:r>
          </a:p>
          <a:p>
            <a:pPr algn="ctr"/>
            <a:endParaRPr lang="it-IT" sz="1400" b="1" dirty="0" smtClean="0">
              <a:solidFill>
                <a:srgbClr val="00B050"/>
              </a:solidFill>
              <a:latin typeface="Corbel" pitchFamily="34" charset="0"/>
            </a:endParaRPr>
          </a:p>
          <a:p>
            <a:pPr algn="ctr"/>
            <a:r>
              <a:rPr lang="it-IT" sz="1400" b="1" dirty="0" err="1" smtClean="0">
                <a:solidFill>
                  <a:srgbClr val="00B050"/>
                </a:solidFill>
                <a:latin typeface="Corbel" pitchFamily="34" charset="0"/>
              </a:rPr>
              <a:t>Cum</a:t>
            </a:r>
            <a:r>
              <a:rPr lang="it-IT" sz="1400" b="1" dirty="0" smtClean="0">
                <a:solidFill>
                  <a:srgbClr val="00B05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B050"/>
                </a:solidFill>
                <a:latin typeface="Corbel" pitchFamily="34" charset="0"/>
              </a:rPr>
              <a:t>quam</a:t>
            </a:r>
            <a:r>
              <a:rPr lang="it-IT" sz="1400" b="1" dirty="0" smtClean="0">
                <a:solidFill>
                  <a:srgbClr val="00B05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B050"/>
                </a:solidFill>
                <a:latin typeface="Corbel" pitchFamily="34" charset="0"/>
              </a:rPr>
              <a:t>multis</a:t>
            </a:r>
            <a:r>
              <a:rPr lang="it-IT" sz="1400" b="1" dirty="0" smtClean="0">
                <a:solidFill>
                  <a:srgbClr val="00B05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B050"/>
                </a:solidFill>
                <a:latin typeface="Corbel" pitchFamily="34" charset="0"/>
              </a:rPr>
              <a:t>amicis</a:t>
            </a:r>
            <a:r>
              <a:rPr lang="it-IT" sz="1400" b="1" dirty="0" smtClean="0">
                <a:solidFill>
                  <a:srgbClr val="00B05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B050"/>
                </a:solidFill>
                <a:latin typeface="Corbel" pitchFamily="34" charset="0"/>
              </a:rPr>
              <a:t>profecturus</a:t>
            </a:r>
            <a:r>
              <a:rPr lang="it-IT" sz="1400" b="1" dirty="0" smtClean="0">
                <a:solidFill>
                  <a:srgbClr val="00B050"/>
                </a:solidFill>
                <a:latin typeface="Corbel" pitchFamily="34" charset="0"/>
              </a:rPr>
              <a:t> </a:t>
            </a:r>
            <a:r>
              <a:rPr lang="it-IT" sz="1400" b="1" dirty="0" err="1" smtClean="0">
                <a:solidFill>
                  <a:srgbClr val="00B050"/>
                </a:solidFill>
                <a:latin typeface="Corbel" pitchFamily="34" charset="0"/>
              </a:rPr>
              <a:t>es</a:t>
            </a:r>
            <a:r>
              <a:rPr lang="it-IT" sz="1400" b="1" dirty="0" smtClean="0">
                <a:solidFill>
                  <a:srgbClr val="00B050"/>
                </a:solidFill>
                <a:latin typeface="Corbel" pitchFamily="34" charset="0"/>
              </a:rPr>
              <a:t>?</a:t>
            </a:r>
            <a:endParaRPr lang="it-IT" sz="1400" b="1" dirty="0">
              <a:solidFill>
                <a:srgbClr val="00B050"/>
              </a:solidFill>
              <a:latin typeface="Corbel" pitchFamily="34" charset="0"/>
            </a:endParaRPr>
          </a:p>
        </p:txBody>
      </p:sp>
      <p:sp>
        <p:nvSpPr>
          <p:cNvPr id="15" name="Ovale 14">
            <a:hlinkHover r:id="" action="ppaction://noaction" highlightClick="1"/>
          </p:cNvPr>
          <p:cNvSpPr/>
          <p:nvPr/>
        </p:nvSpPr>
        <p:spPr>
          <a:xfrm>
            <a:off x="928662" y="3214686"/>
            <a:ext cx="1714500" cy="571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 click </a:t>
            </a:r>
            <a:r>
              <a:rPr lang="it-IT" dirty="0" err="1"/>
              <a:t>for</a:t>
            </a:r>
            <a:r>
              <a:rPr lang="it-IT" dirty="0"/>
              <a:t> English</a:t>
            </a:r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Paola Lerza - Francesca Gitto - www.forumlive.net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3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222</Words>
  <Application>Microsoft Office PowerPoint</Application>
  <PresentationFormat>Presentazione su schermo (4:3)</PresentationFormat>
  <Paragraphs>69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paola</dc:creator>
  <cp:lastModifiedBy>Gregorio</cp:lastModifiedBy>
  <cp:revision>22</cp:revision>
  <dcterms:created xsi:type="dcterms:W3CDTF">2012-01-22T17:57:40Z</dcterms:created>
  <dcterms:modified xsi:type="dcterms:W3CDTF">2014-03-05T18:04:22Z</dcterms:modified>
</cp:coreProperties>
</file>