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0CA9008B-B8C7-42BA-8D2A-6C935C5E4ED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7FE93C-79F3-49AE-9934-FC2F88E192F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7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01C9C-F8BC-438E-8B61-7E92B2D3D03D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  <p:sp>
        <p:nvSpPr>
          <p:cNvPr id="8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3E354-F0F3-48CA-A06C-E219FC826CD5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0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02BF9-870F-4583-89A3-61EF067BEAB4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D3B7E-303E-4FF1-A622-22BA1019A1A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68A7A-9FFE-4D5B-BDC1-1A61CD8D4F25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0198-2DF8-44A4-B5AF-E34AF83298B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A224-3749-4C88-82A8-D22E478CE5F6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  <p:sp>
        <p:nvSpPr>
          <p:cNvPr id="5" name="Segnaposto numero diapositiva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9C45BDB-B4D3-43A0-A929-A2BF78F6FF50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6" name="Segnaposto piè di pagina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4EC4E-9A15-4F12-95F4-B9367BC6F459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1F9F8-EB8E-423D-87D4-8FFAD3F668D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B3DFC-E443-4094-92F0-DA0BC72FEFE0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50650-B496-49E7-B847-AD253D12139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84530-C295-4CD5-ADE4-12CBFB4A8EA2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0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egnaposto data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255D5-568A-4C8E-A058-04B027A9D407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78186-6A75-4C45-93C8-0C667F037B43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EC063-3F25-452F-98BA-AB9E3CD4BE3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1CD3-42DA-43C8-9D90-758EAD36A713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3BA85-C4FB-4D12-B910-CBAFA1228B6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CE9EE-F96D-4DF2-B102-F0E8C4E2D9B0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  <p:sp>
        <p:nvSpPr>
          <p:cNvPr id="6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52E4-379B-4FF0-AA4F-5BB0E13FC6B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7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48D1-8A9A-4319-9694-E69904B917FF}" type="datetimeFigureOut">
              <a:rPr lang="en-US"/>
              <a:pPr>
                <a:defRPr/>
              </a:pPr>
              <a:t>9/19/2010</a:t>
            </a:fld>
            <a:endParaRPr lang="en-US"/>
          </a:p>
        </p:txBody>
      </p:sp>
      <p:sp>
        <p:nvSpPr>
          <p:cNvPr id="6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B1D51-4295-46BE-83DE-8BB2A754723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7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5F0C212-CB76-4D35-96F8-C77E65E77E35}" type="datetimeFigureOut">
              <a:rPr lang="en-US"/>
              <a:pPr>
                <a:defRPr/>
              </a:pPr>
              <a:t>9/19/2010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9586B0-6530-479A-96CE-EE4B56F9DA07}" type="slidenum">
              <a:rPr lang="en-US"/>
              <a:pPr>
                <a:defRPr/>
              </a:pPr>
              <a:t>‹N›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sellaDiTesto 3"/>
          <p:cNvSpPr txBox="1">
            <a:spLocks noChangeArrowheads="1"/>
          </p:cNvSpPr>
          <p:nvPr/>
        </p:nvSpPr>
        <p:spPr bwMode="auto">
          <a:xfrm>
            <a:off x="457200" y="1828800"/>
            <a:ext cx="8305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/>
              <a:t>Luigi Pirandello</a:t>
            </a:r>
          </a:p>
          <a:p>
            <a:pPr algn="ctr"/>
            <a:endParaRPr lang="it-IT"/>
          </a:p>
          <a:p>
            <a:pPr algn="ctr"/>
            <a:r>
              <a:rPr lang="it-IT" sz="4000">
                <a:solidFill>
                  <a:srgbClr val="FFC000"/>
                </a:solidFill>
              </a:rPr>
              <a:t>Sei personaggi in cerca d’autore</a:t>
            </a:r>
          </a:p>
        </p:txBody>
      </p:sp>
      <p:sp>
        <p:nvSpPr>
          <p:cNvPr id="13315" name="CasellaDiTesto 4"/>
          <p:cNvSpPr txBox="1">
            <a:spLocks noChangeArrowheads="1"/>
          </p:cNvSpPr>
          <p:nvPr/>
        </p:nvSpPr>
        <p:spPr bwMode="auto">
          <a:xfrm>
            <a:off x="3352800" y="4343400"/>
            <a:ext cx="26558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/>
              <a:t>APPUNTI SCHEMATICI</a:t>
            </a:r>
          </a:p>
          <a:p>
            <a:pPr algn="ctr"/>
            <a:r>
              <a:rPr lang="it-IT"/>
              <a:t>A cura di Paola Lerza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asellaDiTesto 1"/>
          <p:cNvSpPr txBox="1">
            <a:spLocks noChangeArrowheads="1"/>
          </p:cNvSpPr>
          <p:nvPr/>
        </p:nvSpPr>
        <p:spPr bwMode="auto">
          <a:xfrm>
            <a:off x="533400" y="381000"/>
            <a:ext cx="2098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C000"/>
                </a:solidFill>
              </a:rPr>
              <a:t>LA  BAMBINA</a:t>
            </a:r>
          </a:p>
        </p:txBody>
      </p:sp>
      <p:sp>
        <p:nvSpPr>
          <p:cNvPr id="22531" name="CasellaDiTesto 2"/>
          <p:cNvSpPr txBox="1">
            <a:spLocks noChangeArrowheads="1"/>
          </p:cNvSpPr>
          <p:nvPr/>
        </p:nvSpPr>
        <p:spPr bwMode="auto">
          <a:xfrm>
            <a:off x="3200400" y="1371600"/>
            <a:ext cx="2898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rgbClr val="FFC000"/>
                </a:solidFill>
              </a:rPr>
              <a:t>L’INNOCENZA</a:t>
            </a:r>
          </a:p>
        </p:txBody>
      </p:sp>
      <p:sp>
        <p:nvSpPr>
          <p:cNvPr id="22532" name="CasellaDiTesto 3"/>
          <p:cNvSpPr txBox="1">
            <a:spLocks noChangeArrowheads="1"/>
          </p:cNvSpPr>
          <p:nvPr/>
        </p:nvSpPr>
        <p:spPr bwMode="auto">
          <a:xfrm>
            <a:off x="1143000" y="2971800"/>
            <a:ext cx="716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/>
              <a:t> Vittima inconsapevole di una vicenda che non comprende</a:t>
            </a:r>
          </a:p>
        </p:txBody>
      </p:sp>
      <p:sp>
        <p:nvSpPr>
          <p:cNvPr id="5" name="Freccia a sinistra 4">
            <a:hlinkClick r:id="rId2" action="ppaction://hlinksldjump"/>
          </p:cNvPr>
          <p:cNvSpPr/>
          <p:nvPr/>
        </p:nvSpPr>
        <p:spPr>
          <a:xfrm>
            <a:off x="304800" y="5257800"/>
            <a:ext cx="3733800" cy="1143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rgbClr val="FFC000"/>
                </a:solidFill>
              </a:rPr>
              <a:t>Torna allo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sellaDiTesto 1"/>
          <p:cNvSpPr txBox="1">
            <a:spLocks noChangeArrowheads="1"/>
          </p:cNvSpPr>
          <p:nvPr/>
        </p:nvSpPr>
        <p:spPr bwMode="auto">
          <a:xfrm>
            <a:off x="2133600" y="990600"/>
            <a:ext cx="4976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FFC000"/>
                </a:solidFill>
              </a:rPr>
              <a:t>IL METATEATRO DI PIRANDELLO</a:t>
            </a:r>
          </a:p>
          <a:p>
            <a:pPr algn="ctr"/>
            <a:r>
              <a:rPr lang="it-IT" sz="2400">
                <a:solidFill>
                  <a:srgbClr val="FFC000"/>
                </a:solidFill>
              </a:rPr>
              <a:t>e</a:t>
            </a:r>
          </a:p>
          <a:p>
            <a:pPr algn="ctr"/>
            <a:r>
              <a:rPr lang="it-IT" sz="2400">
                <a:solidFill>
                  <a:srgbClr val="FFC000"/>
                </a:solidFill>
              </a:rPr>
              <a:t>l’umorismo paradossale</a:t>
            </a:r>
          </a:p>
        </p:txBody>
      </p:sp>
      <p:sp>
        <p:nvSpPr>
          <p:cNvPr id="14339" name="CasellaDiTesto 2"/>
          <p:cNvSpPr txBox="1">
            <a:spLocks noChangeArrowheads="1"/>
          </p:cNvSpPr>
          <p:nvPr/>
        </p:nvSpPr>
        <p:spPr bwMode="auto">
          <a:xfrm>
            <a:off x="762000" y="2743200"/>
            <a:ext cx="7848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/>
              <a:t> Continua rottura dell’illusione scenica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Rovesciamento della prospettiva teatrale tradizionale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Assenza voluta di nomi propri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“Inalienabilità” delle parti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Impossibilità di soluzioni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/>
        </p:nvCxnSpPr>
        <p:spPr>
          <a:xfrm rot="5400000">
            <a:off x="1714500" y="3619500"/>
            <a:ext cx="5562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Rettangolo arrotondato 3"/>
          <p:cNvSpPr/>
          <p:nvPr/>
        </p:nvSpPr>
        <p:spPr>
          <a:xfrm>
            <a:off x="3276600" y="990600"/>
            <a:ext cx="838200" cy="472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it-IT" sz="3200" dirty="0">
                <a:solidFill>
                  <a:srgbClr val="FFC000"/>
                </a:solidFill>
              </a:rPr>
              <a:t>GLI ATTORI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4876800" y="990600"/>
            <a:ext cx="838200" cy="472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it-IT" sz="3200" dirty="0">
                <a:solidFill>
                  <a:srgbClr val="FFC000"/>
                </a:solidFill>
              </a:rPr>
              <a:t>I PERSONAGGI</a:t>
            </a:r>
          </a:p>
        </p:txBody>
      </p:sp>
      <p:sp>
        <p:nvSpPr>
          <p:cNvPr id="6" name="Ovale 5"/>
          <p:cNvSpPr/>
          <p:nvPr/>
        </p:nvSpPr>
        <p:spPr>
          <a:xfrm>
            <a:off x="6324600" y="1143000"/>
            <a:ext cx="2133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LA FAMIGLIA</a:t>
            </a:r>
          </a:p>
        </p:txBody>
      </p:sp>
      <p:sp>
        <p:nvSpPr>
          <p:cNvPr id="7" name="Ovale 6"/>
          <p:cNvSpPr/>
          <p:nvPr/>
        </p:nvSpPr>
        <p:spPr>
          <a:xfrm>
            <a:off x="228600" y="3048000"/>
            <a:ext cx="28194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Prospettiva anticonvenzionale e stravolta</a:t>
            </a:r>
          </a:p>
        </p:txBody>
      </p:sp>
      <p:sp>
        <p:nvSpPr>
          <p:cNvPr id="8" name="Ovale 7"/>
          <p:cNvSpPr/>
          <p:nvPr/>
        </p:nvSpPr>
        <p:spPr>
          <a:xfrm>
            <a:off x="609600" y="4800600"/>
            <a:ext cx="2133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Esempio: gli attori fanno da pubblico</a:t>
            </a:r>
          </a:p>
        </p:txBody>
      </p:sp>
      <p:sp>
        <p:nvSpPr>
          <p:cNvPr id="9" name="Ovale 8"/>
          <p:cNvSpPr/>
          <p:nvPr/>
        </p:nvSpPr>
        <p:spPr>
          <a:xfrm>
            <a:off x="533400" y="1219200"/>
            <a:ext cx="2133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IL  </a:t>
            </a:r>
          </a:p>
          <a:p>
            <a:pPr algn="ctr">
              <a:defRPr/>
            </a:pPr>
            <a:r>
              <a:rPr lang="it-IT" dirty="0"/>
              <a:t>TEATRO</a:t>
            </a:r>
          </a:p>
        </p:txBody>
      </p:sp>
      <p:sp>
        <p:nvSpPr>
          <p:cNvPr id="10" name="Ovale 9"/>
          <p:cNvSpPr/>
          <p:nvPr/>
        </p:nvSpPr>
        <p:spPr>
          <a:xfrm>
            <a:off x="5943600" y="2971800"/>
            <a:ext cx="2895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Prospettiva anticonvenzionale e stravolta</a:t>
            </a:r>
          </a:p>
        </p:txBody>
      </p:sp>
      <p:sp>
        <p:nvSpPr>
          <p:cNvPr id="11" name="Ovale 10"/>
          <p:cNvSpPr/>
          <p:nvPr/>
        </p:nvSpPr>
        <p:spPr>
          <a:xfrm>
            <a:off x="6324600" y="4800600"/>
            <a:ext cx="22098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Esempio: il padre spinge la moglie dall’amante</a:t>
            </a:r>
          </a:p>
        </p:txBody>
      </p:sp>
      <p:sp>
        <p:nvSpPr>
          <p:cNvPr id="15371" name="CasellaDiTesto 11"/>
          <p:cNvSpPr txBox="1">
            <a:spLocks noChangeArrowheads="1"/>
          </p:cNvSpPr>
          <p:nvPr/>
        </p:nvSpPr>
        <p:spPr bwMode="auto">
          <a:xfrm>
            <a:off x="3124200" y="228600"/>
            <a:ext cx="2643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rgbClr val="FFC000"/>
                </a:solidFill>
              </a:rPr>
              <a:t>BIPARTIZIONE</a:t>
            </a:r>
          </a:p>
        </p:txBody>
      </p:sp>
      <p:cxnSp>
        <p:nvCxnSpPr>
          <p:cNvPr id="15" name="Connettore 1 14"/>
          <p:cNvCxnSpPr>
            <a:stCxn id="9" idx="4"/>
            <a:endCxn id="7" idx="0"/>
          </p:cNvCxnSpPr>
          <p:nvPr/>
        </p:nvCxnSpPr>
        <p:spPr>
          <a:xfrm rot="16200000" flipH="1">
            <a:off x="1276350" y="2686050"/>
            <a:ext cx="685800" cy="381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nettore 1 16"/>
          <p:cNvCxnSpPr>
            <a:stCxn id="7" idx="4"/>
            <a:endCxn id="8" idx="0"/>
          </p:cNvCxnSpPr>
          <p:nvPr/>
        </p:nvCxnSpPr>
        <p:spPr>
          <a:xfrm rot="16200000" flipH="1">
            <a:off x="1352550" y="4476750"/>
            <a:ext cx="609600" cy="381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 rot="5400000">
            <a:off x="7048500" y="2628900"/>
            <a:ext cx="6858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10" idx="4"/>
            <a:endCxn id="11" idx="0"/>
          </p:cNvCxnSpPr>
          <p:nvPr/>
        </p:nvCxnSpPr>
        <p:spPr>
          <a:xfrm rot="16200000" flipH="1">
            <a:off x="7067550" y="4438650"/>
            <a:ext cx="685800" cy="381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e 2">
            <a:hlinkClick r:id="rId2" action="ppaction://hlinksldjump"/>
          </p:cNvPr>
          <p:cNvSpPr/>
          <p:nvPr/>
        </p:nvSpPr>
        <p:spPr>
          <a:xfrm>
            <a:off x="3276600" y="1600200"/>
            <a:ext cx="2895600" cy="1371600"/>
          </a:xfrm>
          <a:prstGeom prst="ellipse">
            <a:avLst/>
          </a:prstGeom>
          <a:effectLst>
            <a:reflection blurRad="6350" stA="50000" endA="300" endPos="90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4000" dirty="0">
                <a:hlinkClick r:id="rId2" action="ppaction://hlinksldjump"/>
              </a:rPr>
              <a:t>MADRE</a:t>
            </a:r>
            <a:endParaRPr lang="it-IT" sz="4000" dirty="0"/>
          </a:p>
        </p:txBody>
      </p:sp>
      <p:sp>
        <p:nvSpPr>
          <p:cNvPr id="4" name="Ritaglia angolo stesso lato rettangolo 3">
            <a:hlinkClick r:id="rId3" action="ppaction://hlinksldjump"/>
          </p:cNvPr>
          <p:cNvSpPr/>
          <p:nvPr/>
        </p:nvSpPr>
        <p:spPr>
          <a:xfrm>
            <a:off x="685800" y="1905000"/>
            <a:ext cx="1752600" cy="762000"/>
          </a:xfrm>
          <a:prstGeom prst="snip2SameRect">
            <a:avLst/>
          </a:prstGeom>
          <a:ln>
            <a:solidFill>
              <a:srgbClr val="FFC00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800" dirty="0">
                <a:solidFill>
                  <a:srgbClr val="FFC000"/>
                </a:solidFill>
                <a:hlinkClick r:id="rId3" action="ppaction://hlinksldjump"/>
              </a:rPr>
              <a:t>PADRE</a:t>
            </a:r>
            <a:endParaRPr lang="it-IT" sz="2800" dirty="0">
              <a:solidFill>
                <a:srgbClr val="FFC000"/>
              </a:solidFill>
            </a:endParaRPr>
          </a:p>
        </p:txBody>
      </p:sp>
      <p:sp>
        <p:nvSpPr>
          <p:cNvPr id="5" name="Ritaglia angolo stesso lato rettangolo 4"/>
          <p:cNvSpPr/>
          <p:nvPr/>
        </p:nvSpPr>
        <p:spPr>
          <a:xfrm>
            <a:off x="6858000" y="1905000"/>
            <a:ext cx="1676400" cy="762000"/>
          </a:xfrm>
          <a:prstGeom prst="snip2Same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/>
              <a:t>ALTRO</a:t>
            </a:r>
          </a:p>
        </p:txBody>
      </p:sp>
      <p:sp>
        <p:nvSpPr>
          <p:cNvPr id="6" name="CasellaDiTesto 5">
            <a:hlinkClick r:id="rId4" action="ppaction://hlinksldjump"/>
          </p:cNvPr>
          <p:cNvSpPr txBox="1"/>
          <p:nvPr/>
        </p:nvSpPr>
        <p:spPr>
          <a:xfrm>
            <a:off x="685800" y="4114800"/>
            <a:ext cx="18288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effectLst>
            <a:reflection blurRad="6350" stA="50000" endA="300" endPos="90000" dist="50800" dir="5400000" sy="-100000" algn="bl" rotWithShape="0"/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it-IT" sz="2800" dirty="0">
                <a:solidFill>
                  <a:srgbClr val="92D050"/>
                </a:solidFill>
                <a:hlinkClick r:id="rId4" action="ppaction://hlinksldjump"/>
              </a:rPr>
              <a:t>FIGLIO</a:t>
            </a:r>
            <a:endParaRPr lang="it-IT" sz="2800" dirty="0">
              <a:solidFill>
                <a:srgbClr val="92D05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781800" y="3581400"/>
            <a:ext cx="2073837" cy="1569660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effectLst>
            <a:reflection blurRad="6350" stA="50000" endA="300" endPos="90000" dist="50800" dir="5400000" sy="-100000" algn="bl" rotWithShape="0"/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400" dirty="0">
                <a:solidFill>
                  <a:srgbClr val="FFC000"/>
                </a:solidFill>
                <a:hlinkClick r:id="rId5" action="ppaction://hlinksldjump"/>
              </a:rPr>
              <a:t>FIGLIASTRA</a:t>
            </a:r>
            <a:endParaRPr lang="it-IT" sz="2400" dirty="0">
              <a:solidFill>
                <a:srgbClr val="FFC000"/>
              </a:solidFill>
            </a:endParaRPr>
          </a:p>
          <a:p>
            <a:pPr>
              <a:defRPr/>
            </a:pPr>
            <a:endParaRPr lang="it-IT" sz="2400" dirty="0">
              <a:solidFill>
                <a:srgbClr val="92D050"/>
              </a:solidFill>
            </a:endParaRPr>
          </a:p>
          <a:p>
            <a:pPr>
              <a:defRPr/>
            </a:pPr>
            <a:r>
              <a:rPr lang="it-IT" sz="2400" dirty="0">
                <a:solidFill>
                  <a:srgbClr val="92D050"/>
                </a:solidFill>
                <a:hlinkClick r:id="rId6" action="ppaction://hlinksldjump"/>
              </a:rPr>
              <a:t>GIOVINETTO</a:t>
            </a:r>
            <a:endParaRPr lang="it-IT" sz="2400" dirty="0">
              <a:solidFill>
                <a:srgbClr val="92D050"/>
              </a:solidFill>
            </a:endParaRPr>
          </a:p>
          <a:p>
            <a:pPr algn="ctr">
              <a:defRPr/>
            </a:pPr>
            <a:r>
              <a:rPr lang="it-IT" sz="2400" dirty="0">
                <a:solidFill>
                  <a:srgbClr val="92D050"/>
                </a:solidFill>
                <a:hlinkClick r:id="rId7" action="ppaction://hlinksldjump"/>
              </a:rPr>
              <a:t>BAMBINA</a:t>
            </a:r>
            <a:endParaRPr lang="it-IT" sz="2400" dirty="0">
              <a:solidFill>
                <a:srgbClr val="92D050"/>
              </a:solidFill>
            </a:endParaRPr>
          </a:p>
        </p:txBody>
      </p:sp>
      <p:cxnSp>
        <p:nvCxnSpPr>
          <p:cNvPr id="9" name="Connettore 1 8"/>
          <p:cNvCxnSpPr>
            <a:stCxn id="4" idx="0"/>
            <a:endCxn id="3" idx="2"/>
          </p:cNvCxnSpPr>
          <p:nvPr/>
        </p:nvCxnSpPr>
        <p:spPr>
          <a:xfrm>
            <a:off x="2438400" y="2030413"/>
            <a:ext cx="838200" cy="0"/>
          </a:xfrm>
          <a:prstGeom prst="line">
            <a:avLst/>
          </a:prstGeom>
          <a:ln w="571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stCxn id="3" idx="6"/>
            <a:endCxn id="5" idx="2"/>
          </p:cNvCxnSpPr>
          <p:nvPr/>
        </p:nvCxnSpPr>
        <p:spPr>
          <a:xfrm>
            <a:off x="6172200" y="2030413"/>
            <a:ext cx="685800" cy="0"/>
          </a:xfrm>
          <a:prstGeom prst="line">
            <a:avLst/>
          </a:prstGeom>
          <a:ln w="5715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stCxn id="3" idx="4"/>
            <a:endCxn id="6" idx="3"/>
          </p:cNvCxnSpPr>
          <p:nvPr/>
        </p:nvCxnSpPr>
        <p:spPr>
          <a:xfrm rot="5400000">
            <a:off x="2917195" y="2569205"/>
            <a:ext cx="1404610" cy="2209800"/>
          </a:xfrm>
          <a:prstGeom prst="line">
            <a:avLst/>
          </a:prstGeom>
          <a:ln w="571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nettore 1 16"/>
          <p:cNvCxnSpPr>
            <a:stCxn id="6" idx="3"/>
            <a:endCxn id="4" idx="0"/>
          </p:cNvCxnSpPr>
          <p:nvPr/>
        </p:nvCxnSpPr>
        <p:spPr>
          <a:xfrm flipH="1" flipV="1">
            <a:off x="2438400" y="2286000"/>
            <a:ext cx="76200" cy="2090410"/>
          </a:xfrm>
          <a:prstGeom prst="line">
            <a:avLst/>
          </a:prstGeom>
          <a:ln w="571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7" idx="1"/>
            <a:endCxn id="3" idx="4"/>
          </p:cNvCxnSpPr>
          <p:nvPr/>
        </p:nvCxnSpPr>
        <p:spPr>
          <a:xfrm rot="10800000">
            <a:off x="4724400" y="2971800"/>
            <a:ext cx="2057400" cy="1394430"/>
          </a:xfrm>
          <a:prstGeom prst="line">
            <a:avLst/>
          </a:prstGeom>
          <a:ln w="5715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7" idx="1"/>
            <a:endCxn id="5" idx="2"/>
          </p:cNvCxnSpPr>
          <p:nvPr/>
        </p:nvCxnSpPr>
        <p:spPr>
          <a:xfrm rot="10800000" flipH="1">
            <a:off x="6781800" y="2286000"/>
            <a:ext cx="76200" cy="2080230"/>
          </a:xfrm>
          <a:prstGeom prst="line">
            <a:avLst/>
          </a:prstGeom>
          <a:ln w="5715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Connettore 1 54"/>
          <p:cNvCxnSpPr/>
          <p:nvPr/>
        </p:nvCxnSpPr>
        <p:spPr>
          <a:xfrm>
            <a:off x="2286000" y="2514600"/>
            <a:ext cx="4572000" cy="1219200"/>
          </a:xfrm>
          <a:prstGeom prst="line">
            <a:avLst/>
          </a:prstGeom>
          <a:ln w="57150"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5" name="Connettore 1 84"/>
          <p:cNvCxnSpPr/>
          <p:nvPr/>
        </p:nvCxnSpPr>
        <p:spPr>
          <a:xfrm rot="16200000" flipH="1">
            <a:off x="7239000" y="2286000"/>
            <a:ext cx="762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5" idx="2"/>
            <a:endCxn id="5" idx="0"/>
          </p:cNvCxnSpPr>
          <p:nvPr/>
        </p:nvCxnSpPr>
        <p:spPr>
          <a:xfrm rot="10800000" flipH="1">
            <a:off x="6858000" y="2286000"/>
            <a:ext cx="1676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0" name="CasellaDiTesto 88"/>
          <p:cNvSpPr txBox="1">
            <a:spLocks noChangeArrowheads="1"/>
          </p:cNvSpPr>
          <p:nvPr/>
        </p:nvSpPr>
        <p:spPr bwMode="auto">
          <a:xfrm>
            <a:off x="2133600" y="533400"/>
            <a:ext cx="5091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/>
              <a:t>SISTEMA DEI PERSONAGGI</a:t>
            </a:r>
          </a:p>
          <a:p>
            <a:pPr algn="ctr"/>
            <a:r>
              <a:rPr lang="it-IT" b="1"/>
              <a:t>Clicca sui nomi per vedere i loro drammi</a:t>
            </a:r>
          </a:p>
        </p:txBody>
      </p:sp>
      <p:sp>
        <p:nvSpPr>
          <p:cNvPr id="16401" name="CasellaDiTesto 89"/>
          <p:cNvSpPr txBox="1">
            <a:spLocks noChangeArrowheads="1"/>
          </p:cNvSpPr>
          <p:nvPr/>
        </p:nvSpPr>
        <p:spPr bwMode="auto">
          <a:xfrm>
            <a:off x="3429000" y="5562600"/>
            <a:ext cx="2419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MADAMA PACE</a:t>
            </a:r>
          </a:p>
        </p:txBody>
      </p:sp>
      <p:cxnSp>
        <p:nvCxnSpPr>
          <p:cNvPr id="92" name="Connettore 2 91"/>
          <p:cNvCxnSpPr/>
          <p:nvPr/>
        </p:nvCxnSpPr>
        <p:spPr>
          <a:xfrm rot="5400000">
            <a:off x="3581401" y="4419600"/>
            <a:ext cx="2133600" cy="3175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asellaDiTesto 1"/>
          <p:cNvSpPr txBox="1">
            <a:spLocks noChangeArrowheads="1"/>
          </p:cNvSpPr>
          <p:nvPr/>
        </p:nvSpPr>
        <p:spPr bwMode="auto">
          <a:xfrm>
            <a:off x="533400" y="381000"/>
            <a:ext cx="1827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C000"/>
                </a:solidFill>
              </a:rPr>
              <a:t>LA  MADRE</a:t>
            </a:r>
          </a:p>
        </p:txBody>
      </p:sp>
      <p:sp>
        <p:nvSpPr>
          <p:cNvPr id="17411" name="CasellaDiTesto 2"/>
          <p:cNvSpPr txBox="1">
            <a:spLocks noChangeArrowheads="1"/>
          </p:cNvSpPr>
          <p:nvPr/>
        </p:nvSpPr>
        <p:spPr bwMode="auto">
          <a:xfrm>
            <a:off x="2514600" y="1371600"/>
            <a:ext cx="4060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rgbClr val="FFC000"/>
                </a:solidFill>
              </a:rPr>
              <a:t>IL SENSO DI COLPA</a:t>
            </a:r>
          </a:p>
        </p:txBody>
      </p:sp>
      <p:sp>
        <p:nvSpPr>
          <p:cNvPr id="17412" name="CasellaDiTesto 3"/>
          <p:cNvSpPr txBox="1">
            <a:spLocks noChangeArrowheads="1"/>
          </p:cNvSpPr>
          <p:nvPr/>
        </p:nvSpPr>
        <p:spPr bwMode="auto">
          <a:xfrm>
            <a:off x="457200" y="2743200"/>
            <a:ext cx="8077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/>
              <a:t> Per avere abbandonato il marito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Per non avere avuto un incontro chiarificatore col Figlio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Per aver lasciato che la Figliastra si prostituisse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Per aver trascurato i figli più piccoli</a:t>
            </a:r>
          </a:p>
        </p:txBody>
      </p:sp>
      <p:sp>
        <p:nvSpPr>
          <p:cNvPr id="7" name="Freccia a sinistra 6">
            <a:hlinkClick r:id="rId2" action="ppaction://hlinksldjump"/>
          </p:cNvPr>
          <p:cNvSpPr/>
          <p:nvPr/>
        </p:nvSpPr>
        <p:spPr>
          <a:xfrm>
            <a:off x="304800" y="5257800"/>
            <a:ext cx="3733800" cy="1143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rgbClr val="FFC000"/>
                </a:solidFill>
              </a:rPr>
              <a:t>Torna allo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asellaDiTesto 1"/>
          <p:cNvSpPr txBox="1">
            <a:spLocks noChangeArrowheads="1"/>
          </p:cNvSpPr>
          <p:nvPr/>
        </p:nvSpPr>
        <p:spPr bwMode="auto">
          <a:xfrm>
            <a:off x="533400" y="381000"/>
            <a:ext cx="1552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C000"/>
                </a:solidFill>
              </a:rPr>
              <a:t>IL PADRE</a:t>
            </a:r>
          </a:p>
        </p:txBody>
      </p:sp>
      <p:sp>
        <p:nvSpPr>
          <p:cNvPr id="18435" name="CasellaDiTesto 2"/>
          <p:cNvSpPr txBox="1">
            <a:spLocks noChangeArrowheads="1"/>
          </p:cNvSpPr>
          <p:nvPr/>
        </p:nvSpPr>
        <p:spPr bwMode="auto">
          <a:xfrm>
            <a:off x="3048000" y="1371600"/>
            <a:ext cx="2584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rgbClr val="FFC000"/>
                </a:solidFill>
              </a:rPr>
              <a:t>IL RIMORSO</a:t>
            </a:r>
          </a:p>
        </p:txBody>
      </p:sp>
      <p:sp>
        <p:nvSpPr>
          <p:cNvPr id="18436" name="CasellaDiTesto 3"/>
          <p:cNvSpPr txBox="1">
            <a:spLocks noChangeArrowheads="1"/>
          </p:cNvSpPr>
          <p:nvPr/>
        </p:nvSpPr>
        <p:spPr bwMode="auto">
          <a:xfrm>
            <a:off x="304800" y="2743200"/>
            <a:ext cx="853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800"/>
              <a:t> Per avere spinto la moglie tra le braccia di un altro</a:t>
            </a:r>
          </a:p>
          <a:p>
            <a:pPr>
              <a:buFont typeface="Wingdings" pitchFamily="2" charset="2"/>
              <a:buChar char="Ø"/>
            </a:pPr>
            <a:r>
              <a:rPr lang="it-IT" sz="2800"/>
              <a:t> Per aver rischiato un amplesso con la Figliastra</a:t>
            </a:r>
          </a:p>
        </p:txBody>
      </p:sp>
      <p:sp>
        <p:nvSpPr>
          <p:cNvPr id="5" name="Freccia a sinistra 4">
            <a:hlinkClick r:id="rId2" action="ppaction://hlinksldjump"/>
          </p:cNvPr>
          <p:cNvSpPr/>
          <p:nvPr/>
        </p:nvSpPr>
        <p:spPr>
          <a:xfrm>
            <a:off x="304800" y="5257800"/>
            <a:ext cx="3733800" cy="1143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rgbClr val="FFC000"/>
                </a:solidFill>
              </a:rPr>
              <a:t>Torna allo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asellaDiTesto 1"/>
          <p:cNvSpPr txBox="1">
            <a:spLocks noChangeArrowheads="1"/>
          </p:cNvSpPr>
          <p:nvPr/>
        </p:nvSpPr>
        <p:spPr bwMode="auto">
          <a:xfrm>
            <a:off x="533400" y="381000"/>
            <a:ext cx="2508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C000"/>
                </a:solidFill>
              </a:rPr>
              <a:t>LA  FIGLIASTRA</a:t>
            </a:r>
          </a:p>
        </p:txBody>
      </p:sp>
      <p:sp>
        <p:nvSpPr>
          <p:cNvPr id="19459" name="CasellaDiTesto 2"/>
          <p:cNvSpPr txBox="1">
            <a:spLocks noChangeArrowheads="1"/>
          </p:cNvSpPr>
          <p:nvPr/>
        </p:nvSpPr>
        <p:spPr bwMode="auto">
          <a:xfrm>
            <a:off x="3200400" y="1371600"/>
            <a:ext cx="2936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rgbClr val="FFC000"/>
                </a:solidFill>
              </a:rPr>
              <a:t>LA VENDETTA</a:t>
            </a:r>
          </a:p>
        </p:txBody>
      </p:sp>
      <p:sp>
        <p:nvSpPr>
          <p:cNvPr id="19460" name="CasellaDiTesto 3"/>
          <p:cNvSpPr txBox="1">
            <a:spLocks noChangeArrowheads="1"/>
          </p:cNvSpPr>
          <p:nvPr/>
        </p:nvSpPr>
        <p:spPr bwMode="auto">
          <a:xfrm>
            <a:off x="457200" y="2819400"/>
            <a:ext cx="8458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/>
              <a:t> Per non essere stata accettata dal Figlio nella famiglia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Per aver rischiato l’amplesso col Padre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Per i suoi fratelli, tagliati fuori e trascurati</a:t>
            </a:r>
          </a:p>
        </p:txBody>
      </p:sp>
      <p:sp>
        <p:nvSpPr>
          <p:cNvPr id="5" name="Freccia a sinistra 4">
            <a:hlinkClick r:id="rId2" action="ppaction://hlinksldjump"/>
          </p:cNvPr>
          <p:cNvSpPr/>
          <p:nvPr/>
        </p:nvSpPr>
        <p:spPr>
          <a:xfrm>
            <a:off x="304800" y="5257800"/>
            <a:ext cx="3733800" cy="1143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rgbClr val="FFC000"/>
                </a:solidFill>
              </a:rPr>
              <a:t>Torna allo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asellaDiTesto 1"/>
          <p:cNvSpPr txBox="1">
            <a:spLocks noChangeArrowheads="1"/>
          </p:cNvSpPr>
          <p:nvPr/>
        </p:nvSpPr>
        <p:spPr bwMode="auto">
          <a:xfrm>
            <a:off x="533400" y="381000"/>
            <a:ext cx="2403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C000"/>
                </a:solidFill>
              </a:rPr>
              <a:t>IL GIOVINETTO</a:t>
            </a:r>
          </a:p>
        </p:txBody>
      </p:sp>
      <p:sp>
        <p:nvSpPr>
          <p:cNvPr id="20483" name="CasellaDiTesto 2"/>
          <p:cNvSpPr txBox="1">
            <a:spLocks noChangeArrowheads="1"/>
          </p:cNvSpPr>
          <p:nvPr/>
        </p:nvSpPr>
        <p:spPr bwMode="auto">
          <a:xfrm>
            <a:off x="3048000" y="1524000"/>
            <a:ext cx="31067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rgbClr val="FFC000"/>
                </a:solidFill>
              </a:rPr>
              <a:t>L’ESTRANEITA’</a:t>
            </a:r>
          </a:p>
        </p:txBody>
      </p:sp>
      <p:sp>
        <p:nvSpPr>
          <p:cNvPr id="20484" name="CasellaDiTesto 3"/>
          <p:cNvSpPr txBox="1">
            <a:spLocks noChangeArrowheads="1"/>
          </p:cNvSpPr>
          <p:nvPr/>
        </p:nvSpPr>
        <p:spPr bwMode="auto">
          <a:xfrm>
            <a:off x="1066800" y="3048000"/>
            <a:ext cx="6400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/>
              <a:t> Apatia e passività totale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Presenza muta e perennemente estranea</a:t>
            </a:r>
          </a:p>
        </p:txBody>
      </p:sp>
      <p:sp>
        <p:nvSpPr>
          <p:cNvPr id="5" name="Freccia a sinistra 4">
            <a:hlinkClick r:id="rId2" action="ppaction://hlinksldjump"/>
          </p:cNvPr>
          <p:cNvSpPr/>
          <p:nvPr/>
        </p:nvSpPr>
        <p:spPr>
          <a:xfrm>
            <a:off x="304800" y="5257800"/>
            <a:ext cx="3733800" cy="1143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rgbClr val="FFC000"/>
                </a:solidFill>
              </a:rPr>
              <a:t>Torna allo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asellaDiTesto 1"/>
          <p:cNvSpPr txBox="1">
            <a:spLocks noChangeArrowheads="1"/>
          </p:cNvSpPr>
          <p:nvPr/>
        </p:nvSpPr>
        <p:spPr bwMode="auto">
          <a:xfrm>
            <a:off x="533400" y="381000"/>
            <a:ext cx="1520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C000"/>
                </a:solidFill>
              </a:rPr>
              <a:t>IL FIGLIO</a:t>
            </a:r>
          </a:p>
        </p:txBody>
      </p:sp>
      <p:sp>
        <p:nvSpPr>
          <p:cNvPr id="21507" name="CasellaDiTesto 2"/>
          <p:cNvSpPr txBox="1">
            <a:spLocks noChangeArrowheads="1"/>
          </p:cNvSpPr>
          <p:nvPr/>
        </p:nvSpPr>
        <p:spPr bwMode="auto">
          <a:xfrm>
            <a:off x="3200400" y="1371600"/>
            <a:ext cx="2370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rgbClr val="FFC000"/>
                </a:solidFill>
              </a:rPr>
              <a:t>IL  RIFIUTO</a:t>
            </a:r>
          </a:p>
        </p:txBody>
      </p:sp>
      <p:sp>
        <p:nvSpPr>
          <p:cNvPr id="21508" name="CasellaDiTesto 3"/>
          <p:cNvSpPr txBox="1">
            <a:spLocks noChangeArrowheads="1"/>
          </p:cNvSpPr>
          <p:nvPr/>
        </p:nvSpPr>
        <p:spPr bwMode="auto">
          <a:xfrm>
            <a:off x="914400" y="2971800"/>
            <a:ext cx="746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/>
              <a:t> Per una famiglia che sente non gli appartiene (avverte i fratelli come “intrusi”)</a:t>
            </a:r>
          </a:p>
          <a:p>
            <a:pPr>
              <a:buFont typeface="Wingdings" pitchFamily="2" charset="2"/>
              <a:buChar char="Ø"/>
            </a:pPr>
            <a:r>
              <a:rPr lang="it-IT" sz="2400"/>
              <a:t> Per uno “spettacolo” secondo lui privo di senso</a:t>
            </a:r>
          </a:p>
        </p:txBody>
      </p:sp>
      <p:sp>
        <p:nvSpPr>
          <p:cNvPr id="5" name="Freccia a sinistra 4">
            <a:hlinkClick r:id="rId2" action="ppaction://hlinksldjump"/>
          </p:cNvPr>
          <p:cNvSpPr/>
          <p:nvPr/>
        </p:nvSpPr>
        <p:spPr>
          <a:xfrm>
            <a:off x="304800" y="5257800"/>
            <a:ext cx="3733800" cy="1143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rgbClr val="FFC000"/>
                </a:solidFill>
              </a:rPr>
              <a:t>Torna allo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302</TotalTime>
  <Words>273</Words>
  <Application>Microsoft Office PowerPoint</Application>
  <PresentationFormat>Presentazione su schermo (4:3)</PresentationFormat>
  <Paragraphs>67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Carta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Paola</dc:creator>
  <cp:lastModifiedBy>Paola</cp:lastModifiedBy>
  <cp:revision>31</cp:revision>
  <dcterms:created xsi:type="dcterms:W3CDTF">2005-11-16T23:15:13Z</dcterms:created>
  <dcterms:modified xsi:type="dcterms:W3CDTF">2010-09-19T19:58:31Z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TC100775751040</vt:lpwstr>
  </property>
</Properties>
</file>