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2571E4-D5A9-49F3-BFF8-D1DA8F7E4991}" type="datetimeFigureOut">
              <a:rPr lang="it-IT" smtClean="0"/>
              <a:t>16/12/2013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654FA9-A800-4154-8BDF-0BA8F30363FE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tonda angolo diagonale rettangolo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ACF28262-DAD5-445D-A461-CCE019A12276}" type="datetimeFigureOut">
              <a:rPr lang="it-IT" smtClean="0"/>
              <a:pPr/>
              <a:t>16/12/2013</a:t>
            </a:fld>
            <a:endParaRPr lang="it-IT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89239B6-27AE-418F-8494-E8DA7123311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F28262-DAD5-445D-A461-CCE019A12276}" type="datetimeFigureOut">
              <a:rPr lang="it-IT" smtClean="0"/>
              <a:pPr/>
              <a:t>16/12/2013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9239B6-27AE-418F-8494-E8DA7123311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F28262-DAD5-445D-A461-CCE019A12276}" type="datetimeFigureOut">
              <a:rPr lang="it-IT" smtClean="0"/>
              <a:pPr/>
              <a:t>16/12/2013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9239B6-27AE-418F-8494-E8DA7123311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F28262-DAD5-445D-A461-CCE019A12276}" type="datetimeFigureOut">
              <a:rPr lang="it-IT" smtClean="0"/>
              <a:pPr/>
              <a:t>16/12/2013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9239B6-27AE-418F-8494-E8DA7123311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ACF28262-DAD5-445D-A461-CCE019A12276}" type="datetimeFigureOut">
              <a:rPr lang="it-IT" smtClean="0"/>
              <a:pPr/>
              <a:t>16/12/2013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89239B6-27AE-418F-8494-E8DA7123311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F28262-DAD5-445D-A461-CCE019A12276}" type="datetimeFigureOut">
              <a:rPr lang="it-IT" smtClean="0"/>
              <a:pPr/>
              <a:t>16/12/2013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89239B6-27AE-418F-8494-E8DA7123311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F28262-DAD5-445D-A461-CCE019A12276}" type="datetimeFigureOut">
              <a:rPr lang="it-IT" smtClean="0"/>
              <a:pPr/>
              <a:t>16/12/2013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89239B6-27AE-418F-8494-E8DA7123311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F28262-DAD5-445D-A461-CCE019A12276}" type="datetimeFigureOut">
              <a:rPr lang="it-IT" smtClean="0"/>
              <a:pPr/>
              <a:t>16/12/2013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9239B6-27AE-418F-8494-E8DA7123311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F28262-DAD5-445D-A461-CCE019A12276}" type="datetimeFigureOut">
              <a:rPr lang="it-IT" smtClean="0"/>
              <a:pPr/>
              <a:t>16/12/2013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9239B6-27AE-418F-8494-E8DA7123311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9" name="Segnaposto data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ACF28262-DAD5-445D-A461-CCE019A12276}" type="datetimeFigureOut">
              <a:rPr lang="it-IT" smtClean="0"/>
              <a:pPr/>
              <a:t>16/12/2013</a:t>
            </a:fld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89239B6-27AE-418F-8494-E8DA7123311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3" name="Segnaposto immagine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it-IT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Fare clic sull'icona per inserire un'immagine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ACF28262-DAD5-445D-A461-CCE019A12276}" type="datetimeFigureOut">
              <a:rPr lang="it-IT" smtClean="0"/>
              <a:pPr/>
              <a:t>16/12/2013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89239B6-27AE-418F-8494-E8DA7123311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tonda angolo diagonale rettangolo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ACF28262-DAD5-445D-A461-CCE019A12276}" type="datetimeFigureOut">
              <a:rPr lang="it-IT" smtClean="0"/>
              <a:pPr/>
              <a:t>16/12/2013</a:t>
            </a:fld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689239B6-27AE-418F-8494-E8DA7123311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0" y="26064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latin typeface="Calibri" pitchFamily="34" charset="0"/>
              </a:rPr>
              <a:t>IL ‘600: L’ITALIA PERDE DEFINITIVAMENTE IL PRIMATO IN EUROPA</a:t>
            </a:r>
            <a:endParaRPr lang="it-IT" sz="2400" b="1" dirty="0">
              <a:latin typeface="Calibri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67544" y="1124744"/>
            <a:ext cx="43204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0" b="1" dirty="0" smtClean="0">
                <a:latin typeface="Calibri" pitchFamily="34" charset="0"/>
              </a:rPr>
              <a:t>C</a:t>
            </a:r>
          </a:p>
          <a:p>
            <a:r>
              <a:rPr lang="it-IT" sz="6000" b="1" dirty="0" smtClean="0">
                <a:latin typeface="Calibri" pitchFamily="34" charset="0"/>
              </a:rPr>
              <a:t>A</a:t>
            </a:r>
          </a:p>
          <a:p>
            <a:r>
              <a:rPr lang="it-IT" sz="6000" b="1" dirty="0" smtClean="0">
                <a:latin typeface="Calibri" pitchFamily="34" charset="0"/>
              </a:rPr>
              <a:t>U</a:t>
            </a:r>
          </a:p>
          <a:p>
            <a:r>
              <a:rPr lang="it-IT" sz="6600" b="1" dirty="0" smtClean="0">
                <a:latin typeface="Calibri" pitchFamily="34" charset="0"/>
              </a:rPr>
              <a:t>S</a:t>
            </a:r>
          </a:p>
          <a:p>
            <a:r>
              <a:rPr lang="it-IT" sz="6600" b="1" dirty="0">
                <a:latin typeface="Calibri" pitchFamily="34" charset="0"/>
              </a:rPr>
              <a:t>E</a:t>
            </a:r>
          </a:p>
        </p:txBody>
      </p:sp>
      <p:sp>
        <p:nvSpPr>
          <p:cNvPr id="6" name="Ovale 5"/>
          <p:cNvSpPr/>
          <p:nvPr/>
        </p:nvSpPr>
        <p:spPr>
          <a:xfrm>
            <a:off x="1403648" y="980728"/>
            <a:ext cx="2376264" cy="1152128"/>
          </a:xfrm>
          <a:prstGeom prst="ellipse">
            <a:avLst/>
          </a:prstGeom>
          <a:solidFill>
            <a:schemeClr val="accent6">
              <a:lumMod val="9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Scoperte</a:t>
            </a:r>
          </a:p>
          <a:p>
            <a:pPr algn="ctr"/>
            <a:r>
              <a:rPr lang="it-IT" b="1" dirty="0"/>
              <a:t>g</a:t>
            </a:r>
            <a:r>
              <a:rPr lang="it-IT" b="1" dirty="0" smtClean="0"/>
              <a:t>eografiche</a:t>
            </a:r>
          </a:p>
          <a:p>
            <a:pPr algn="ctr"/>
            <a:r>
              <a:rPr lang="it-IT" b="1" dirty="0" smtClean="0"/>
              <a:t>(XV sec)</a:t>
            </a:r>
            <a:endParaRPr lang="it-IT" b="1" dirty="0"/>
          </a:p>
        </p:txBody>
      </p:sp>
      <p:sp>
        <p:nvSpPr>
          <p:cNvPr id="7" name="Ovale 6"/>
          <p:cNvSpPr/>
          <p:nvPr/>
        </p:nvSpPr>
        <p:spPr>
          <a:xfrm>
            <a:off x="1403648" y="2420888"/>
            <a:ext cx="2376264" cy="1152128"/>
          </a:xfrm>
          <a:prstGeom prst="ellipse">
            <a:avLst/>
          </a:prstGeom>
          <a:solidFill>
            <a:schemeClr val="accent6">
              <a:lumMod val="9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Invenzione della stampa (XV sec.)</a:t>
            </a:r>
            <a:endParaRPr lang="it-IT" b="1" dirty="0"/>
          </a:p>
        </p:txBody>
      </p:sp>
      <p:sp>
        <p:nvSpPr>
          <p:cNvPr id="8" name="Ovale 7"/>
          <p:cNvSpPr/>
          <p:nvPr/>
        </p:nvSpPr>
        <p:spPr>
          <a:xfrm>
            <a:off x="1403648" y="3861048"/>
            <a:ext cx="2376264" cy="1152128"/>
          </a:xfrm>
          <a:prstGeom prst="ellipse">
            <a:avLst/>
          </a:prstGeom>
          <a:solidFill>
            <a:schemeClr val="accent6">
              <a:lumMod val="9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Riforma luterana (XVI sec.)</a:t>
            </a:r>
            <a:endParaRPr lang="it-IT" b="1" dirty="0"/>
          </a:p>
        </p:txBody>
      </p:sp>
      <p:sp>
        <p:nvSpPr>
          <p:cNvPr id="9" name="Ovale 8"/>
          <p:cNvSpPr/>
          <p:nvPr/>
        </p:nvSpPr>
        <p:spPr>
          <a:xfrm>
            <a:off x="1403648" y="5373216"/>
            <a:ext cx="2376264" cy="1152128"/>
          </a:xfrm>
          <a:prstGeom prst="ellipse">
            <a:avLst/>
          </a:prstGeom>
          <a:solidFill>
            <a:schemeClr val="accent6">
              <a:lumMod val="9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Rivoluzione scientifica (XVI-XVII s)</a:t>
            </a:r>
            <a:endParaRPr lang="it-IT" b="1" dirty="0"/>
          </a:p>
        </p:txBody>
      </p:sp>
      <p:sp>
        <p:nvSpPr>
          <p:cNvPr id="11" name="Rettangolo arrotondato 10"/>
          <p:cNvSpPr/>
          <p:nvPr/>
        </p:nvSpPr>
        <p:spPr>
          <a:xfrm>
            <a:off x="4355976" y="836712"/>
            <a:ext cx="4464496" cy="1152128"/>
          </a:xfrm>
          <a:prstGeom prst="roundRect">
            <a:avLst/>
          </a:prstGeom>
          <a:solidFill>
            <a:schemeClr val="accent6">
              <a:lumMod val="50000"/>
            </a:schemeClr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Perdita della centralità del vecchio mondo – I commerci si spostano sull’Atlantico – Decadenza di Venezia</a:t>
            </a:r>
            <a:endParaRPr lang="it-IT" dirty="0"/>
          </a:p>
        </p:txBody>
      </p:sp>
      <p:sp>
        <p:nvSpPr>
          <p:cNvPr id="12" name="Rettangolo arrotondato 11"/>
          <p:cNvSpPr/>
          <p:nvPr/>
        </p:nvSpPr>
        <p:spPr>
          <a:xfrm>
            <a:off x="4355976" y="2348880"/>
            <a:ext cx="4464496" cy="1152128"/>
          </a:xfrm>
          <a:prstGeom prst="roundRect">
            <a:avLst/>
          </a:prstGeom>
          <a:solidFill>
            <a:schemeClr val="accent6">
              <a:lumMod val="50000"/>
            </a:schemeClr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Perdita del monopolio culturale del latino – Maggiore alfabetizzazione del mondo anglo-germanico</a:t>
            </a:r>
            <a:endParaRPr lang="it-IT" dirty="0"/>
          </a:p>
        </p:txBody>
      </p:sp>
      <p:sp>
        <p:nvSpPr>
          <p:cNvPr id="13" name="Rettangolo arrotondato 12"/>
          <p:cNvSpPr/>
          <p:nvPr/>
        </p:nvSpPr>
        <p:spPr>
          <a:xfrm>
            <a:off x="4355976" y="3861048"/>
            <a:ext cx="4464496" cy="1152128"/>
          </a:xfrm>
          <a:prstGeom prst="roundRect">
            <a:avLst/>
          </a:prstGeom>
          <a:solidFill>
            <a:schemeClr val="accent6">
              <a:lumMod val="50000"/>
            </a:schemeClr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Perdita della centralità della Chiesa e spaccatura irreversibile del mondo cristiano – </a:t>
            </a:r>
            <a:r>
              <a:rPr lang="it-IT" dirty="0" err="1" smtClean="0"/>
              <a:t>Cuius</a:t>
            </a:r>
            <a:r>
              <a:rPr lang="it-IT" dirty="0" smtClean="0"/>
              <a:t> regio </a:t>
            </a:r>
            <a:r>
              <a:rPr lang="it-IT" dirty="0" err="1" smtClean="0"/>
              <a:t>eius</a:t>
            </a:r>
            <a:r>
              <a:rPr lang="it-IT" dirty="0" smtClean="0"/>
              <a:t> </a:t>
            </a:r>
            <a:r>
              <a:rPr lang="it-IT" dirty="0" err="1" smtClean="0"/>
              <a:t>religio</a:t>
            </a:r>
            <a:endParaRPr lang="it-IT" dirty="0"/>
          </a:p>
        </p:txBody>
      </p:sp>
      <p:sp>
        <p:nvSpPr>
          <p:cNvPr id="14" name="Rettangolo arrotondato 13"/>
          <p:cNvSpPr/>
          <p:nvPr/>
        </p:nvSpPr>
        <p:spPr>
          <a:xfrm>
            <a:off x="4355976" y="5373216"/>
            <a:ext cx="4464496" cy="1152128"/>
          </a:xfrm>
          <a:prstGeom prst="roundRect">
            <a:avLst/>
          </a:prstGeom>
          <a:solidFill>
            <a:schemeClr val="accent6">
              <a:lumMod val="50000"/>
            </a:schemeClr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Perdita della centralità della Terra e nuova concezione dell’universo – crisi del sistema aristotelico</a:t>
            </a:r>
            <a:endParaRPr lang="it-IT" dirty="0"/>
          </a:p>
        </p:txBody>
      </p:sp>
      <p:cxnSp>
        <p:nvCxnSpPr>
          <p:cNvPr id="16" name="Connettore 2 15"/>
          <p:cNvCxnSpPr/>
          <p:nvPr/>
        </p:nvCxnSpPr>
        <p:spPr>
          <a:xfrm>
            <a:off x="3707904" y="1556792"/>
            <a:ext cx="648072" cy="0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/>
          <p:nvPr/>
        </p:nvCxnSpPr>
        <p:spPr>
          <a:xfrm>
            <a:off x="3707904" y="2996952"/>
            <a:ext cx="648072" cy="0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>
            <a:off x="3707904" y="4437112"/>
            <a:ext cx="648072" cy="0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>
            <a:off x="3707904" y="5949280"/>
            <a:ext cx="648072" cy="0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magine 19" descr="logo_scritt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949280"/>
            <a:ext cx="683567" cy="745150"/>
          </a:xfrm>
          <a:prstGeom prst="rect">
            <a:avLst/>
          </a:prstGeom>
        </p:spPr>
      </p:pic>
      <p:sp>
        <p:nvSpPr>
          <p:cNvPr id="21" name="Segnaposto piè di pagina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www.forumlive.net - Paola Lerza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ssia">
  <a:themeElements>
    <a:clrScheme name="Galassi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Galassi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Galassi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19</TotalTime>
  <Words>103</Words>
  <Application>Microsoft Office PowerPoint</Application>
  <PresentationFormat>Presentazione su schermo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Galassia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Gregorio</dc:creator>
  <cp:lastModifiedBy>Gregorio</cp:lastModifiedBy>
  <cp:revision>4</cp:revision>
  <dcterms:created xsi:type="dcterms:W3CDTF">2013-11-18T13:26:18Z</dcterms:created>
  <dcterms:modified xsi:type="dcterms:W3CDTF">2013-12-16T21:21:39Z</dcterms:modified>
</cp:coreProperties>
</file>