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ABD9DD"/>
    <a:srgbClr val="8CCBD0"/>
    <a:srgbClr val="E7F4F5"/>
    <a:srgbClr val="E59D71"/>
    <a:srgbClr val="FF3300"/>
    <a:srgbClr val="4BADB5"/>
    <a:srgbClr val="D3EBE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6F67F-6B64-49BA-90A1-87E4F35D7E5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C5852-4D08-47E2-9495-9A3D8310280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9F6FE-2188-49D4-BAFD-212E4411562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A8D79-A5E4-442A-AF39-D9CA7068D21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EBB76-46C7-4EBE-9FA8-C5FA9858A3C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88DA5-AB04-437F-B4FF-8CE912B21FF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21476-9828-40FB-BF21-8BAE82E8F40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D7973-AD1E-469B-AF17-0D4AA17FED2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FEE34-0422-4CF5-BB64-C2F24B8A478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7386-BD04-4F30-8229-6794AB8BD16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A0F9B-87B4-49F8-B8A4-B059996D56B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8F581D-FA2A-48D8-BCEF-D8635C2D3877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umlive.ne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2555776" y="1341438"/>
            <a:ext cx="3385666" cy="4751387"/>
          </a:xfrm>
          <a:prstGeom prst="rect">
            <a:avLst/>
          </a:prstGeom>
          <a:solidFill>
            <a:srgbClr val="8CCBD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b="1" dirty="0"/>
              <a:t>FASE CREATIVA</a:t>
            </a:r>
          </a:p>
          <a:p>
            <a:pPr algn="ctr">
              <a:buFontTx/>
              <a:buChar char="•"/>
            </a:pPr>
            <a:r>
              <a:rPr lang="it-IT" dirty="0"/>
              <a:t> Inni </a:t>
            </a:r>
            <a:r>
              <a:rPr lang="it-IT" dirty="0" smtClean="0"/>
              <a:t>Sacri (1815)</a:t>
            </a:r>
            <a:endParaRPr lang="it-IT" dirty="0"/>
          </a:p>
          <a:p>
            <a:pPr algn="ctr">
              <a:buFontTx/>
              <a:buChar char="•"/>
            </a:pPr>
            <a:r>
              <a:rPr lang="it-IT" dirty="0"/>
              <a:t> </a:t>
            </a:r>
            <a:r>
              <a:rPr lang="it-IT" dirty="0" smtClean="0"/>
              <a:t>Tragedie (1816-22)</a:t>
            </a:r>
            <a:endParaRPr lang="it-IT" dirty="0"/>
          </a:p>
          <a:p>
            <a:pPr algn="ctr">
              <a:buFontTx/>
              <a:buChar char="•"/>
            </a:pPr>
            <a:r>
              <a:rPr lang="it-IT" dirty="0"/>
              <a:t> Odi </a:t>
            </a:r>
            <a:r>
              <a:rPr lang="it-IT" dirty="0" smtClean="0"/>
              <a:t>civili (1821)</a:t>
            </a:r>
            <a:endParaRPr lang="it-IT" dirty="0"/>
          </a:p>
          <a:p>
            <a:pPr algn="ctr">
              <a:buFontTx/>
              <a:buChar char="•"/>
            </a:pPr>
            <a:r>
              <a:rPr lang="it-IT" dirty="0"/>
              <a:t> Fermo e </a:t>
            </a:r>
            <a:r>
              <a:rPr lang="it-IT" dirty="0" smtClean="0"/>
              <a:t>Lucia (1821)</a:t>
            </a:r>
            <a:endParaRPr lang="it-IT" dirty="0"/>
          </a:p>
          <a:p>
            <a:pPr algn="ctr">
              <a:buFontTx/>
              <a:buChar char="•"/>
            </a:pPr>
            <a:r>
              <a:rPr lang="it-IT" dirty="0"/>
              <a:t> I Promessi </a:t>
            </a:r>
            <a:r>
              <a:rPr lang="it-IT" dirty="0" smtClean="0"/>
              <a:t>Sposi (1823-27)</a:t>
            </a:r>
            <a:endParaRPr lang="it-IT" dirty="0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611188" y="1341438"/>
            <a:ext cx="1079500" cy="4751387"/>
          </a:xfrm>
          <a:prstGeom prst="rect">
            <a:avLst/>
          </a:prstGeom>
          <a:solidFill>
            <a:srgbClr val="E7F4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b="1" dirty="0" smtClean="0"/>
              <a:t>FASE</a:t>
            </a:r>
          </a:p>
          <a:p>
            <a:pPr algn="ctr"/>
            <a:endParaRPr lang="it-IT" b="1" dirty="0"/>
          </a:p>
          <a:p>
            <a:pPr algn="ctr"/>
            <a:r>
              <a:rPr lang="it-IT" b="1" dirty="0"/>
              <a:t>I</a:t>
            </a:r>
          </a:p>
          <a:p>
            <a:pPr algn="ctr"/>
            <a:r>
              <a:rPr lang="it-IT" b="1" dirty="0"/>
              <a:t>L</a:t>
            </a:r>
          </a:p>
          <a:p>
            <a:pPr algn="ctr"/>
            <a:r>
              <a:rPr lang="it-IT" b="1" dirty="0"/>
              <a:t>L</a:t>
            </a:r>
          </a:p>
          <a:p>
            <a:pPr algn="ctr"/>
            <a:r>
              <a:rPr lang="it-IT" b="1" dirty="0"/>
              <a:t>U</a:t>
            </a:r>
          </a:p>
          <a:p>
            <a:pPr algn="ctr"/>
            <a:r>
              <a:rPr lang="it-IT" b="1" dirty="0"/>
              <a:t>M</a:t>
            </a:r>
          </a:p>
          <a:p>
            <a:pPr algn="ctr"/>
            <a:r>
              <a:rPr lang="it-IT" b="1" dirty="0"/>
              <a:t>I</a:t>
            </a:r>
          </a:p>
          <a:p>
            <a:pPr algn="ctr"/>
            <a:r>
              <a:rPr lang="it-IT" b="1" dirty="0"/>
              <a:t>N</a:t>
            </a:r>
          </a:p>
          <a:p>
            <a:pPr algn="ctr"/>
            <a:r>
              <a:rPr lang="it-IT" b="1" dirty="0"/>
              <a:t>I</a:t>
            </a:r>
          </a:p>
          <a:p>
            <a:pPr algn="ctr"/>
            <a:r>
              <a:rPr lang="it-IT" b="1" dirty="0"/>
              <a:t>S</a:t>
            </a:r>
          </a:p>
          <a:p>
            <a:pPr algn="ctr"/>
            <a:r>
              <a:rPr lang="it-IT" b="1" dirty="0"/>
              <a:t>T</a:t>
            </a:r>
          </a:p>
          <a:p>
            <a:pPr algn="ctr"/>
            <a:r>
              <a:rPr lang="it-IT" b="1" dirty="0"/>
              <a:t>I</a:t>
            </a:r>
          </a:p>
          <a:p>
            <a:pPr algn="ctr"/>
            <a:r>
              <a:rPr lang="it-IT" b="1" dirty="0"/>
              <a:t>C</a:t>
            </a:r>
          </a:p>
          <a:p>
            <a:pPr algn="ctr"/>
            <a:r>
              <a:rPr lang="it-IT" b="1" dirty="0"/>
              <a:t>A</a:t>
            </a:r>
          </a:p>
          <a:p>
            <a:pPr algn="ctr"/>
            <a:endParaRPr lang="it-IT" dirty="0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619672" y="1341438"/>
            <a:ext cx="935509" cy="4751387"/>
          </a:xfrm>
          <a:prstGeom prst="rect">
            <a:avLst/>
          </a:prstGeom>
          <a:solidFill>
            <a:srgbClr val="BBE0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b="1"/>
              <a:t>C</a:t>
            </a:r>
          </a:p>
          <a:p>
            <a:pPr algn="ctr"/>
            <a:r>
              <a:rPr lang="it-IT" b="1"/>
              <a:t>O</a:t>
            </a:r>
          </a:p>
          <a:p>
            <a:pPr algn="ctr"/>
            <a:r>
              <a:rPr lang="it-IT" b="1"/>
              <a:t>N</a:t>
            </a:r>
          </a:p>
          <a:p>
            <a:pPr algn="ctr"/>
            <a:r>
              <a:rPr lang="it-IT" b="1"/>
              <a:t>V</a:t>
            </a:r>
          </a:p>
          <a:p>
            <a:pPr algn="ctr"/>
            <a:r>
              <a:rPr lang="it-IT" b="1"/>
              <a:t>E</a:t>
            </a:r>
          </a:p>
          <a:p>
            <a:pPr algn="ctr"/>
            <a:r>
              <a:rPr lang="it-IT" b="1"/>
              <a:t>R</a:t>
            </a:r>
          </a:p>
          <a:p>
            <a:pPr algn="ctr"/>
            <a:r>
              <a:rPr lang="it-IT" b="1"/>
              <a:t>S</a:t>
            </a:r>
          </a:p>
          <a:p>
            <a:pPr algn="ctr"/>
            <a:r>
              <a:rPr lang="it-IT" b="1"/>
              <a:t>I</a:t>
            </a:r>
          </a:p>
          <a:p>
            <a:pPr algn="ctr"/>
            <a:r>
              <a:rPr lang="it-IT" b="1"/>
              <a:t>O</a:t>
            </a:r>
          </a:p>
          <a:p>
            <a:pPr algn="ctr"/>
            <a:r>
              <a:rPr lang="it-IT" b="1"/>
              <a:t>N</a:t>
            </a:r>
          </a:p>
          <a:p>
            <a:pPr algn="ctr"/>
            <a:r>
              <a:rPr lang="it-IT" b="1"/>
              <a:t>E</a:t>
            </a:r>
          </a:p>
          <a:p>
            <a:pPr algn="ctr"/>
            <a:endParaRPr lang="it-IT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5940152" y="1341438"/>
            <a:ext cx="2160587" cy="4751387"/>
          </a:xfrm>
          <a:prstGeom prst="rect">
            <a:avLst/>
          </a:prstGeom>
          <a:solidFill>
            <a:srgbClr val="4BA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dirty="0"/>
              <a:t>Fase revisionistica</a:t>
            </a:r>
          </a:p>
          <a:p>
            <a:pPr algn="ctr"/>
            <a:r>
              <a:rPr lang="it-IT" dirty="0"/>
              <a:t>Studi </a:t>
            </a:r>
            <a:r>
              <a:rPr lang="it-IT" dirty="0" smtClean="0"/>
              <a:t>linguistici</a:t>
            </a:r>
          </a:p>
          <a:p>
            <a:pPr algn="ctr"/>
            <a:r>
              <a:rPr lang="it-IT" dirty="0" smtClean="0"/>
              <a:t>(1840: ultima </a:t>
            </a:r>
          </a:p>
          <a:p>
            <a:pPr algn="ctr"/>
            <a:r>
              <a:rPr lang="it-IT" dirty="0" smtClean="0"/>
              <a:t>edizione</a:t>
            </a:r>
          </a:p>
          <a:p>
            <a:pPr algn="ctr"/>
            <a:r>
              <a:rPr lang="it-IT" dirty="0" smtClean="0"/>
              <a:t>dei Promessi Sposi)</a:t>
            </a:r>
            <a:endParaRPr lang="it-IT" dirty="0"/>
          </a:p>
          <a:p>
            <a:pPr algn="ctr"/>
            <a:endParaRPr lang="it-IT" dirty="0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611188" y="1341438"/>
            <a:ext cx="77771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3059113" y="1484313"/>
            <a:ext cx="719137" cy="28733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1815</a:t>
            </a: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468313" y="1484313"/>
            <a:ext cx="719137" cy="28733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1785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7885113" y="1484313"/>
            <a:ext cx="719137" cy="28733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1873</a:t>
            </a: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1403350" y="1484313"/>
            <a:ext cx="719138" cy="28733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1808</a:t>
            </a: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2195513" y="1484313"/>
            <a:ext cx="719137" cy="28733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1810</a:t>
            </a: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3924300" y="1484313"/>
            <a:ext cx="719138" cy="28733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1821</a:t>
            </a: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364163" y="1484313"/>
            <a:ext cx="719137" cy="28733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1827</a:t>
            </a: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6443663" y="1484313"/>
            <a:ext cx="719137" cy="287337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1840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827088" y="404813"/>
            <a:ext cx="727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 dirty="0">
                <a:solidFill>
                  <a:srgbClr val="FF3300"/>
                </a:solidFill>
              </a:rPr>
              <a:t>ALESSANDRO   MANZONI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682625" y="1052512"/>
            <a:ext cx="937047" cy="288256"/>
          </a:xfrm>
          <a:prstGeom prst="rect">
            <a:avLst/>
          </a:prstGeom>
          <a:solidFill>
            <a:srgbClr val="E59D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dirty="0"/>
              <a:t>MILANO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1691680" y="1052512"/>
            <a:ext cx="1080120" cy="288256"/>
          </a:xfrm>
          <a:prstGeom prst="rect">
            <a:avLst/>
          </a:prstGeom>
          <a:solidFill>
            <a:srgbClr val="E59D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PARIGI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2843807" y="1052512"/>
            <a:ext cx="5184181" cy="288256"/>
          </a:xfrm>
          <a:prstGeom prst="rect">
            <a:avLst/>
          </a:prstGeom>
          <a:solidFill>
            <a:srgbClr val="E59D7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dirty="0"/>
              <a:t>BRIANZA, </a:t>
            </a:r>
            <a:r>
              <a:rPr lang="it-IT" dirty="0" smtClean="0"/>
              <a:t>PARIGI, FIRENZE</a:t>
            </a:r>
            <a:r>
              <a:rPr lang="it-IT" dirty="0"/>
              <a:t>, </a:t>
            </a:r>
            <a:r>
              <a:rPr lang="it-IT" dirty="0" smtClean="0"/>
              <a:t>TORINO</a:t>
            </a:r>
            <a:endParaRPr lang="it-IT" dirty="0"/>
          </a:p>
        </p:txBody>
      </p:sp>
      <p:pic>
        <p:nvPicPr>
          <p:cNvPr id="23" name="Immagine 22" descr="logo_scrit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188595"/>
            <a:ext cx="507089" cy="552773"/>
          </a:xfrm>
          <a:prstGeom prst="rect">
            <a:avLst/>
          </a:prstGeom>
        </p:spPr>
      </p:pic>
      <p:sp>
        <p:nvSpPr>
          <p:cNvPr id="24" name="CasellaDiTesto 23"/>
          <p:cNvSpPr txBox="1"/>
          <p:nvPr/>
        </p:nvSpPr>
        <p:spPr>
          <a:xfrm>
            <a:off x="1259632" y="6381328"/>
            <a:ext cx="4680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>
                <a:solidFill>
                  <a:schemeClr val="bg1"/>
                </a:solidFill>
                <a:hlinkClick r:id="rId3"/>
              </a:rPr>
              <a:t>www.forumlive.net</a:t>
            </a:r>
            <a:r>
              <a:rPr lang="it-IT" sz="1100" dirty="0" smtClean="0">
                <a:solidFill>
                  <a:schemeClr val="bg1"/>
                </a:solidFill>
              </a:rPr>
              <a:t> – inviato da Paola </a:t>
            </a:r>
            <a:r>
              <a:rPr lang="it-IT" sz="1100" dirty="0" err="1" smtClean="0">
                <a:solidFill>
                  <a:schemeClr val="bg1"/>
                </a:solidFill>
              </a:rPr>
              <a:t>Lerza</a:t>
            </a:r>
            <a:endParaRPr lang="it-IT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96</Words>
  <Application>Microsoft Office PowerPoint</Application>
  <PresentationFormat>Presentazione su schermo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Struttura predefinita</vt:lpstr>
      <vt:lpstr>Diapositiva 1</vt:lpstr>
    </vt:vector>
  </TitlesOfParts>
  <Company>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Gregorio</cp:lastModifiedBy>
  <cp:revision>10</cp:revision>
  <dcterms:created xsi:type="dcterms:W3CDTF">2013-10-07T07:47:02Z</dcterms:created>
  <dcterms:modified xsi:type="dcterms:W3CDTF">2014-03-05T17:44:50Z</dcterms:modified>
</cp:coreProperties>
</file>